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64"/>
  </p:notesMasterIdLst>
  <p:sldIdLst>
    <p:sldId id="384" r:id="rId2"/>
    <p:sldId id="335" r:id="rId3"/>
    <p:sldId id="258" r:id="rId4"/>
    <p:sldId id="259" r:id="rId5"/>
    <p:sldId id="386" r:id="rId6"/>
    <p:sldId id="387" r:id="rId7"/>
    <p:sldId id="336" r:id="rId8"/>
    <p:sldId id="401" r:id="rId9"/>
    <p:sldId id="402" r:id="rId10"/>
    <p:sldId id="403" r:id="rId11"/>
    <p:sldId id="404" r:id="rId12"/>
    <p:sldId id="405" r:id="rId13"/>
    <p:sldId id="406" r:id="rId14"/>
    <p:sldId id="407" r:id="rId15"/>
    <p:sldId id="409" r:id="rId16"/>
    <p:sldId id="408" r:id="rId17"/>
    <p:sldId id="410" r:id="rId18"/>
    <p:sldId id="338" r:id="rId19"/>
    <p:sldId id="411" r:id="rId20"/>
    <p:sldId id="412" r:id="rId21"/>
    <p:sldId id="413" r:id="rId22"/>
    <p:sldId id="343" r:id="rId23"/>
    <p:sldId id="417" r:id="rId24"/>
    <p:sldId id="414" r:id="rId25"/>
    <p:sldId id="415" r:id="rId26"/>
    <p:sldId id="349" r:id="rId27"/>
    <p:sldId id="416" r:id="rId28"/>
    <p:sldId id="418" r:id="rId29"/>
    <p:sldId id="419" r:id="rId30"/>
    <p:sldId id="420" r:id="rId31"/>
    <p:sldId id="388" r:id="rId32"/>
    <p:sldId id="422" r:id="rId33"/>
    <p:sldId id="423" r:id="rId34"/>
    <p:sldId id="424" r:id="rId35"/>
    <p:sldId id="425" r:id="rId36"/>
    <p:sldId id="426" r:id="rId37"/>
    <p:sldId id="262" r:id="rId38"/>
    <p:sldId id="389" r:id="rId39"/>
    <p:sldId id="427" r:id="rId40"/>
    <p:sldId id="428" r:id="rId41"/>
    <p:sldId id="429" r:id="rId42"/>
    <p:sldId id="430" r:id="rId43"/>
    <p:sldId id="431" r:id="rId44"/>
    <p:sldId id="432" r:id="rId45"/>
    <p:sldId id="390" r:id="rId46"/>
    <p:sldId id="433" r:id="rId47"/>
    <p:sldId id="434" r:id="rId48"/>
    <p:sldId id="435" r:id="rId49"/>
    <p:sldId id="436" r:id="rId50"/>
    <p:sldId id="364" r:id="rId51"/>
    <p:sldId id="442" r:id="rId52"/>
    <p:sldId id="438" r:id="rId53"/>
    <p:sldId id="439" r:id="rId54"/>
    <p:sldId id="440" r:id="rId55"/>
    <p:sldId id="441" r:id="rId56"/>
    <p:sldId id="446" r:id="rId57"/>
    <p:sldId id="443" r:id="rId58"/>
    <p:sldId id="445" r:id="rId59"/>
    <p:sldId id="444" r:id="rId60"/>
    <p:sldId id="447" r:id="rId61"/>
    <p:sldId id="448" r:id="rId62"/>
    <p:sldId id="449" r:id="rId63"/>
  </p:sldIdLst>
  <p:sldSz cx="9144000" cy="5143500" type="screen16x9"/>
  <p:notesSz cx="6858000" cy="9144000"/>
  <p:embeddedFontLst>
    <p:embeddedFont>
      <p:font typeface="Coming Soon" panose="020B0604020202020204" charset="0"/>
      <p:regular r:id="rId65"/>
    </p:embeddedFont>
    <p:embeddedFont>
      <p:font typeface="Concert One" pitchFamily="2" charset="0"/>
      <p:regular r:id="rId66"/>
    </p:embeddedFont>
    <p:embeddedFont>
      <p:font typeface="Roboto Mono Medium" panose="00000009000000000000" pitchFamily="49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Opening" id="{6FD0985B-68FF-4CC7-9BB3-C9BFA8BEC52E}">
          <p14:sldIdLst>
            <p14:sldId id="384"/>
            <p14:sldId id="335"/>
            <p14:sldId id="258"/>
          </p14:sldIdLst>
        </p14:section>
        <p14:section name="Problem &amp; Solution" id="{B9D61E67-2013-480C-818B-641E2D85E2ED}">
          <p14:sldIdLst>
            <p14:sldId id="259"/>
            <p14:sldId id="386"/>
            <p14:sldId id="387"/>
          </p14:sldIdLst>
        </p14:section>
        <p14:section name="Sketching Explorations" id="{8B65AC0B-32F3-41B3-8A7E-F193DA697463}">
          <p14:sldIdLst>
            <p14:sldId id="336"/>
            <p14:sldId id="401"/>
            <p14:sldId id="402"/>
            <p14:sldId id="403"/>
            <p14:sldId id="404"/>
            <p14:sldId id="405"/>
            <p14:sldId id="406"/>
            <p14:sldId id="407"/>
            <p14:sldId id="409"/>
            <p14:sldId id="408"/>
            <p14:sldId id="410"/>
          </p14:sldIdLst>
        </p14:section>
        <p14:section name="Selected Interface &amp; Rationale" id="{6C46C01E-BEED-40EC-B070-A6C9D14B13A0}">
          <p14:sldIdLst>
            <p14:sldId id="338"/>
            <p14:sldId id="411"/>
            <p14:sldId id="412"/>
            <p14:sldId id="413"/>
          </p14:sldIdLst>
        </p14:section>
        <p14:section name="Low-fi Prototype Construction" id="{B4C256EA-C25F-4B6C-9847-676878B5F3A8}">
          <p14:sldIdLst>
            <p14:sldId id="343"/>
            <p14:sldId id="417"/>
            <p14:sldId id="414"/>
            <p14:sldId id="415"/>
          </p14:sldIdLst>
        </p14:section>
        <p14:section name="Task Flows" id="{47856116-7BF3-4845-9F9E-DF4930935A4B}">
          <p14:sldIdLst>
            <p14:sldId id="349"/>
            <p14:sldId id="416"/>
            <p14:sldId id="418"/>
            <p14:sldId id="419"/>
            <p14:sldId id="420"/>
          </p14:sldIdLst>
        </p14:section>
        <p14:section name="Testing Methodology" id="{89AB9C02-B483-41ED-B664-5E842A51D3AC}">
          <p14:sldIdLst>
            <p14:sldId id="388"/>
            <p14:sldId id="422"/>
            <p14:sldId id="423"/>
            <p14:sldId id="424"/>
            <p14:sldId id="425"/>
            <p14:sldId id="426"/>
            <p14:sldId id="262"/>
          </p14:sldIdLst>
        </p14:section>
        <p14:section name="Testing Results" id="{1D07D220-63D5-4970-B2D8-3EE456E93094}">
          <p14:sldIdLst>
            <p14:sldId id="389"/>
            <p14:sldId id="427"/>
            <p14:sldId id="428"/>
            <p14:sldId id="429"/>
            <p14:sldId id="430"/>
            <p14:sldId id="431"/>
            <p14:sldId id="432"/>
          </p14:sldIdLst>
        </p14:section>
        <p14:section name="Discussion" id="{550471A5-E2B2-4443-9525-3C97AD381F43}">
          <p14:sldIdLst>
            <p14:sldId id="390"/>
            <p14:sldId id="433"/>
            <p14:sldId id="434"/>
            <p14:sldId id="435"/>
            <p14:sldId id="436"/>
          </p14:sldIdLst>
        </p14:section>
        <p14:section name="Ending" id="{0C7E2840-DAE2-4B39-A119-1C49EB7E9E08}">
          <p14:sldIdLst>
            <p14:sldId id="364"/>
          </p14:sldIdLst>
        </p14:section>
        <p14:section name="Appendix" id="{EF6C3547-CD44-4E83-86CF-0E79EF76552A}">
          <p14:sldIdLst>
            <p14:sldId id="442"/>
            <p14:sldId id="438"/>
            <p14:sldId id="439"/>
            <p14:sldId id="440"/>
            <p14:sldId id="441"/>
            <p14:sldId id="446"/>
            <p14:sldId id="443"/>
            <p14:sldId id="445"/>
            <p14:sldId id="444"/>
            <p14:sldId id="447"/>
            <p14:sldId id="448"/>
            <p14:sldId id="44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B44141"/>
    <a:srgbClr val="A8D68C"/>
    <a:srgbClr val="FFFFFF"/>
    <a:srgbClr val="2A78AB"/>
    <a:srgbClr val="F1C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0CB372-2525-474F-9F3D-291556B7BE7B}">
  <a:tblStyle styleId="{710CB372-2525-474F-9F3D-291556B7BE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1097" autoAdjust="0"/>
  </p:normalViewPr>
  <p:slideViewPr>
    <p:cSldViewPr snapToGrid="0">
      <p:cViewPr varScale="1">
        <p:scale>
          <a:sx n="101" d="100"/>
          <a:sy n="101" d="100"/>
        </p:scale>
        <p:origin x="888" y="-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4777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D049316A-2A28-2AE7-EB15-34D5D10C7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>
            <a:extLst>
              <a:ext uri="{FF2B5EF4-FFF2-40B4-BE49-F238E27FC236}">
                <a16:creationId xmlns:a16="http://schemas.microsoft.com/office/drawing/2014/main" id="{FF868BBB-AC98-7501-88F8-70B654F52C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>
            <a:extLst>
              <a:ext uri="{FF2B5EF4-FFF2-40B4-BE49-F238E27FC236}">
                <a16:creationId xmlns:a16="http://schemas.microsoft.com/office/drawing/2014/main" id="{9C400C36-7BD8-8696-A80B-6FCEB460B4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15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063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56247634-18EE-F717-11E1-51C1D93AE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>
            <a:extLst>
              <a:ext uri="{FF2B5EF4-FFF2-40B4-BE49-F238E27FC236}">
                <a16:creationId xmlns:a16="http://schemas.microsoft.com/office/drawing/2014/main" id="{0D036F21-6D4A-D9CF-A033-D1E1AC4E41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>
            <a:extLst>
              <a:ext uri="{FF2B5EF4-FFF2-40B4-BE49-F238E27FC236}">
                <a16:creationId xmlns:a16="http://schemas.microsoft.com/office/drawing/2014/main" id="{FA3CD310-9B98-60CE-B4F8-23234470E0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962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7FD146BB-23BC-5382-E379-E51D3B44C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>
            <a:extLst>
              <a:ext uri="{FF2B5EF4-FFF2-40B4-BE49-F238E27FC236}">
                <a16:creationId xmlns:a16="http://schemas.microsoft.com/office/drawing/2014/main" id="{12DFF398-6282-FD2D-4624-3C783F661F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>
            <a:extLst>
              <a:ext uri="{FF2B5EF4-FFF2-40B4-BE49-F238E27FC236}">
                <a16:creationId xmlns:a16="http://schemas.microsoft.com/office/drawing/2014/main" id="{A988024C-0392-3C0C-68CE-25A73EF344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573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76A2B250-1EC7-650C-E5FD-C67413868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>
            <a:extLst>
              <a:ext uri="{FF2B5EF4-FFF2-40B4-BE49-F238E27FC236}">
                <a16:creationId xmlns:a16="http://schemas.microsoft.com/office/drawing/2014/main" id="{1D933083-A6F1-E561-64BC-43D889437F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>
            <a:extLst>
              <a:ext uri="{FF2B5EF4-FFF2-40B4-BE49-F238E27FC236}">
                <a16:creationId xmlns:a16="http://schemas.microsoft.com/office/drawing/2014/main" id="{5E57A7B9-8DD6-BB42-519D-194AA7B0BF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8522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1379E4DB-FFD0-FD09-ADC6-2F597A34E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853034354b_0_103:notes">
            <a:extLst>
              <a:ext uri="{FF2B5EF4-FFF2-40B4-BE49-F238E27FC236}">
                <a16:creationId xmlns:a16="http://schemas.microsoft.com/office/drawing/2014/main" id="{508D41FB-A269-1B1C-F898-FD5919184F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853034354b_0_103:notes">
            <a:extLst>
              <a:ext uri="{FF2B5EF4-FFF2-40B4-BE49-F238E27FC236}">
                <a16:creationId xmlns:a16="http://schemas.microsoft.com/office/drawing/2014/main" id="{F88FE38D-764D-D6AA-5653-8BE92D3F73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788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9742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51D5E55E-B3A6-7CEC-DD7E-D55508EDD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853034354b_0_103:notes">
            <a:extLst>
              <a:ext uri="{FF2B5EF4-FFF2-40B4-BE49-F238E27FC236}">
                <a16:creationId xmlns:a16="http://schemas.microsoft.com/office/drawing/2014/main" id="{EE2B67A4-9B5A-A446-9B98-1328DC925A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853034354b_0_103:notes">
            <a:extLst>
              <a:ext uri="{FF2B5EF4-FFF2-40B4-BE49-F238E27FC236}">
                <a16:creationId xmlns:a16="http://schemas.microsoft.com/office/drawing/2014/main" id="{AD5353FA-EBF9-536E-1A19-411E73A998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431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978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808405A2-B8CA-8FBA-E735-F47E7B4D8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>
            <a:extLst>
              <a:ext uri="{FF2B5EF4-FFF2-40B4-BE49-F238E27FC236}">
                <a16:creationId xmlns:a16="http://schemas.microsoft.com/office/drawing/2014/main" id="{4E695C12-0B13-A20B-F837-C9CBE8E18E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>
            <a:extLst>
              <a:ext uri="{FF2B5EF4-FFF2-40B4-BE49-F238E27FC236}">
                <a16:creationId xmlns:a16="http://schemas.microsoft.com/office/drawing/2014/main" id="{59320EEB-76B0-5B8E-C7D4-925D90646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737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1379E4DB-FFD0-FD09-ADC6-2F597A34E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853034354b_0_103:notes">
            <a:extLst>
              <a:ext uri="{FF2B5EF4-FFF2-40B4-BE49-F238E27FC236}">
                <a16:creationId xmlns:a16="http://schemas.microsoft.com/office/drawing/2014/main" id="{508D41FB-A269-1B1C-F898-FD5919184F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853034354b_0_103:notes">
            <a:extLst>
              <a:ext uri="{FF2B5EF4-FFF2-40B4-BE49-F238E27FC236}">
                <a16:creationId xmlns:a16="http://schemas.microsoft.com/office/drawing/2014/main" id="{F88FE38D-764D-D6AA-5653-8BE92D3F73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3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B5D1912C-4FDE-1726-45CF-AE16C2544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E75836DB-3CEC-F0AC-1D4E-8C8BF2ADA4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9DC6C2BB-E908-D6C5-E060-38CCA44E17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381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5202F8BF-6427-3F56-C7A4-CC000B480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9F9DC488-3103-EA90-F264-576295A09B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7FE16358-5ED7-190B-45B0-D9FDD0C6F2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2205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CADA57D9-6FFF-39CC-E2F4-9CC5D12DC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9F68BCE9-BC68-48CD-4261-D46B3BD3E0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35A90068-310C-2BE3-545A-8DE95D5982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4406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7FCC6CDE-F057-EE69-6D36-DE555F14F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47F5E859-6EE4-8312-5D19-6D7602E8B7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73D41871-868D-57CC-59CA-7C45A22946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15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590DF4A1-115C-A595-DD3F-393BCB1FD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26271E17-62F0-1AAA-C7E3-7E15FDBA1B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D48D18F1-E6D1-35AC-01B3-ECB6A7EE8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56968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9D86C3AD-3389-802F-0307-08EE0725D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337471AB-93D6-FDD8-E60D-722F18E5B6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68218EE8-6A24-65A3-533B-0E44DFAE2F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1139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2997F37D-E381-68A2-43FA-82D200099B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>
            <a:extLst>
              <a:ext uri="{FF2B5EF4-FFF2-40B4-BE49-F238E27FC236}">
                <a16:creationId xmlns:a16="http://schemas.microsoft.com/office/drawing/2014/main" id="{6EB4DC95-4E71-BD4D-405A-D748707FD4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>
            <a:extLst>
              <a:ext uri="{FF2B5EF4-FFF2-40B4-BE49-F238E27FC236}">
                <a16:creationId xmlns:a16="http://schemas.microsoft.com/office/drawing/2014/main" id="{252C7686-5663-E13A-FADE-10471962BF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19329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2729605F-4FC8-40C1-39A2-09AAE5D30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0AA8AD9B-A1AC-15C7-4C2B-C8FB149FD4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0DB89B39-324E-86D8-9DA3-0923770793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994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46FA0693-3EF8-48D2-C1D6-217C03BFD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6B9D9F4D-0FB3-4475-4803-7C3A2630F1D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1210679F-E9BE-6D50-F4BB-43E146B708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096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C41E3061-AC9A-1194-3708-C88010E71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3AB5AB1F-71E7-212D-EEF4-401695E6D2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9F8D1D1D-11E4-C400-66E5-CFB4114223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097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77e3144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77e3144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892FF49C-10DF-380D-FDD9-EC2E51E85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7355E5F2-CC15-CA41-748B-631EE95FC2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A9D2E3BE-6A33-4FB6-B294-D47B8D0421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213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>
          <a:extLst>
            <a:ext uri="{FF2B5EF4-FFF2-40B4-BE49-F238E27FC236}">
              <a16:creationId xmlns:a16="http://schemas.microsoft.com/office/drawing/2014/main" id="{917DC618-7EA4-C28C-7B89-AC08A91CA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>
            <a:extLst>
              <a:ext uri="{FF2B5EF4-FFF2-40B4-BE49-F238E27FC236}">
                <a16:creationId xmlns:a16="http://schemas.microsoft.com/office/drawing/2014/main" id="{A8C24B4E-5E98-B68B-A9FA-6380B09F8D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>
            <a:extLst>
              <a:ext uri="{FF2B5EF4-FFF2-40B4-BE49-F238E27FC236}">
                <a16:creationId xmlns:a16="http://schemas.microsoft.com/office/drawing/2014/main" id="{AA62AD84-048B-2A9E-EFB8-87643083A6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7692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>
          <a:extLst>
            <a:ext uri="{FF2B5EF4-FFF2-40B4-BE49-F238E27FC236}">
              <a16:creationId xmlns:a16="http://schemas.microsoft.com/office/drawing/2014/main" id="{C01AADB9-DE98-1633-2D1B-A8D3CFD52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>
            <a:extLst>
              <a:ext uri="{FF2B5EF4-FFF2-40B4-BE49-F238E27FC236}">
                <a16:creationId xmlns:a16="http://schemas.microsoft.com/office/drawing/2014/main" id="{7AA5B13E-DBD2-6C6A-440A-50A32EA2A0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>
            <a:extLst>
              <a:ext uri="{FF2B5EF4-FFF2-40B4-BE49-F238E27FC236}">
                <a16:creationId xmlns:a16="http://schemas.microsoft.com/office/drawing/2014/main" id="{DB37353D-C435-C5A1-8199-B7AE56F161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977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83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ED8CE783-9880-44DF-6834-65A95AB52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>
            <a:extLst>
              <a:ext uri="{FF2B5EF4-FFF2-40B4-BE49-F238E27FC236}">
                <a16:creationId xmlns:a16="http://schemas.microsoft.com/office/drawing/2014/main" id="{5E0FAE10-C280-D9C8-183E-03B10B6FAC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>
            <a:extLst>
              <a:ext uri="{FF2B5EF4-FFF2-40B4-BE49-F238E27FC236}">
                <a16:creationId xmlns:a16="http://schemas.microsoft.com/office/drawing/2014/main" id="{9558E91E-ED6A-D716-8684-C6E3B571C1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068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139AB8AD-BB05-8717-561A-58A41C48B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>
            <a:extLst>
              <a:ext uri="{FF2B5EF4-FFF2-40B4-BE49-F238E27FC236}">
                <a16:creationId xmlns:a16="http://schemas.microsoft.com/office/drawing/2014/main" id="{4588A0D7-3AE4-7EF8-0631-1434732882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>
            <a:extLst>
              <a:ext uri="{FF2B5EF4-FFF2-40B4-BE49-F238E27FC236}">
                <a16:creationId xmlns:a16="http://schemas.microsoft.com/office/drawing/2014/main" id="{BEE6EC1D-93B2-1664-EFF0-CAECE6600A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795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584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5F5DC-2E97-7454-5519-789346929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7282EA-EE54-F9C5-3F65-81B417AE3A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5AED41-8D1B-E024-55E1-5D741C661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49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1089"/>
          <a:stretch/>
        </p:blipFill>
        <p:spPr>
          <a:xfrm rot="-620881">
            <a:off x="1853551" y="40483"/>
            <a:ext cx="2068426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45" b="6838"/>
          <a:stretch/>
        </p:blipFill>
        <p:spPr>
          <a:xfrm>
            <a:off x="1047887" y="524012"/>
            <a:ext cx="7048226" cy="410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3925" y="2989525"/>
            <a:ext cx="1584774" cy="1852801"/>
          </a:xfrm>
          <a:prstGeom prst="rect">
            <a:avLst/>
          </a:prstGeom>
          <a:noFill/>
          <a:ln>
            <a:noFill/>
          </a:ln>
          <a:effectLst>
            <a:outerShdw blurRad="57150" dist="19050" dir="3300000" algn="bl" rotWithShape="0">
              <a:srgbClr val="000000">
                <a:alpha val="34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532100" y="1728423"/>
            <a:ext cx="6079800" cy="16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4151" y="447699"/>
            <a:ext cx="5395700" cy="4248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673000" y="255090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907470" y="1705233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929350" y="21612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"/>
          </p:nvPr>
        </p:nvSpPr>
        <p:spPr>
          <a:xfrm>
            <a:off x="5318730" y="1705233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3"/>
          </p:nvPr>
        </p:nvSpPr>
        <p:spPr>
          <a:xfrm>
            <a:off x="5340612" y="21612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4"/>
          </p:nvPr>
        </p:nvSpPr>
        <p:spPr>
          <a:xfrm>
            <a:off x="907470" y="3221098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5"/>
          </p:nvPr>
        </p:nvSpPr>
        <p:spPr>
          <a:xfrm>
            <a:off x="929350" y="36858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6"/>
          </p:nvPr>
        </p:nvSpPr>
        <p:spPr>
          <a:xfrm>
            <a:off x="5318730" y="3221098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7"/>
          </p:nvPr>
        </p:nvSpPr>
        <p:spPr>
          <a:xfrm>
            <a:off x="5340612" y="3685874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8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IG_NUMBER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0"/>
          <p:cNvPicPr preferRelativeResize="0"/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1089"/>
          <a:stretch/>
        </p:blipFill>
        <p:spPr>
          <a:xfrm rot="635655">
            <a:off x="1848552" y="3058534"/>
            <a:ext cx="2068426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1089"/>
          <a:stretch/>
        </p:blipFill>
        <p:spPr>
          <a:xfrm rot="1903775">
            <a:off x="6763976" y="866659"/>
            <a:ext cx="2068425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45" b="6838"/>
          <a:stretch/>
        </p:blipFill>
        <p:spPr>
          <a:xfrm>
            <a:off x="129175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 txBox="1">
            <a:spLocks noGrp="1"/>
          </p:cNvSpPr>
          <p:nvPr>
            <p:ph type="title" hasCustomPrompt="1"/>
          </p:nvPr>
        </p:nvSpPr>
        <p:spPr>
          <a:xfrm>
            <a:off x="1301450" y="271978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1301450" y="338338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title" idx="2" hasCustomPrompt="1"/>
          </p:nvPr>
        </p:nvSpPr>
        <p:spPr>
          <a:xfrm>
            <a:off x="3521400" y="271978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0" name="Google Shape;190;p30"/>
          <p:cNvSpPr txBox="1">
            <a:spLocks noGrp="1"/>
          </p:cNvSpPr>
          <p:nvPr>
            <p:ph type="subTitle" idx="3"/>
          </p:nvPr>
        </p:nvSpPr>
        <p:spPr>
          <a:xfrm>
            <a:off x="3521400" y="338338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title" idx="4" hasCustomPrompt="1"/>
          </p:nvPr>
        </p:nvSpPr>
        <p:spPr>
          <a:xfrm>
            <a:off x="5741350" y="271978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30"/>
          <p:cNvSpPr txBox="1">
            <a:spLocks noGrp="1"/>
          </p:cNvSpPr>
          <p:nvPr>
            <p:ph type="subTitle" idx="5"/>
          </p:nvPr>
        </p:nvSpPr>
        <p:spPr>
          <a:xfrm>
            <a:off x="5741350" y="338338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2"/>
          <p:cNvPicPr preferRelativeResize="0"/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TITLE_AND_DESCRIPTION_1_1_3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3"/>
          <p:cNvPicPr preferRelativeResize="0"/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IG_NUMBER_1_1_2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4"/>
          <p:cNvPicPr preferRelativeResize="0"/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996375" y="1900525"/>
            <a:ext cx="2901600" cy="22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7869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650175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1262550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1922400" y="3538630"/>
            <a:ext cx="21402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1"/>
          </p:nvPr>
        </p:nvSpPr>
        <p:spPr>
          <a:xfrm>
            <a:off x="1922400" y="1269487"/>
            <a:ext cx="3439500" cy="21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sz="2400" b="1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4954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249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9" r:id="rId3"/>
    <p:sldLayoutId id="2147483676" r:id="rId4"/>
    <p:sldLayoutId id="2147483688" r:id="rId5"/>
    <p:sldLayoutId id="2147483689" r:id="rId6"/>
    <p:sldLayoutId id="2147483690" r:id="rId7"/>
    <p:sldLayoutId id="2147483695" r:id="rId8"/>
    <p:sldLayoutId id="2147483696" r:id="rId9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openxmlformats.org/officeDocument/2006/relationships/image" Target="../media/image46.jpe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www.figma.com/board/xC3wNfEkLE7yBsVarHhmKx/LowFiPrototypePlanMate?node-id=0-1&amp;t=hrBLhCxz91igx8z9-1" TargetMode="External"/><Relationship Id="rId7" Type="http://schemas.openxmlformats.org/officeDocument/2006/relationships/image" Target="../media/image4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3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jpeg"/><Relationship Id="rId4" Type="http://schemas.openxmlformats.org/officeDocument/2006/relationships/image" Target="../media/image6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jpg"/><Relationship Id="rId4" Type="http://schemas.openxmlformats.org/officeDocument/2006/relationships/image" Target="../media/image5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67.png"/><Relationship Id="rId5" Type="http://schemas.openxmlformats.org/officeDocument/2006/relationships/image" Target="../media/image11.png"/><Relationship Id="rId10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67.png"/><Relationship Id="rId5" Type="http://schemas.openxmlformats.org/officeDocument/2006/relationships/image" Target="../media/image11.png"/><Relationship Id="rId10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www.figma.com/board/xC3wNfEkLE7yBsVarHhmKx/LowFiPrototypePlanMate?node-id=0-1&amp;t=hrBLhCxz91igx8z9-1" TargetMode="External"/><Relationship Id="rId7" Type="http://schemas.openxmlformats.org/officeDocument/2006/relationships/image" Target="../media/image4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3.png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hyperlink" Target="https://docs.google.com/document/d/1Gy2Z4HFqxdTbTTNCEFxyYHWyOJFdtKhNsWBGugSW4Rg/edit?usp=sharing" TargetMode="External"/><Relationship Id="rId7" Type="http://schemas.openxmlformats.org/officeDocument/2006/relationships/image" Target="../media/image4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3.png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 txBox="1">
            <a:spLocks noGrp="1"/>
          </p:cNvSpPr>
          <p:nvPr>
            <p:ph type="ctrTitle"/>
          </p:nvPr>
        </p:nvSpPr>
        <p:spPr>
          <a:xfrm>
            <a:off x="1532100" y="986679"/>
            <a:ext cx="6079800" cy="25707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TIMETABLE PLANNER WEBSITE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15" name="Google Shape;315;p50"/>
          <p:cNvSpPr txBox="1">
            <a:spLocks noGrp="1"/>
          </p:cNvSpPr>
          <p:nvPr>
            <p:ph type="subTitle" idx="1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F</a:t>
            </a:r>
            <a:r>
              <a:rPr lang="en" b="0" dirty="0"/>
              <a:t>rom: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3</a:t>
            </a:r>
            <a:endParaRPr b="0" dirty="0"/>
          </a:p>
        </p:txBody>
      </p:sp>
      <p:sp>
        <p:nvSpPr>
          <p:cNvPr id="316" name="Google Shape;316;p50"/>
          <p:cNvSpPr/>
          <p:nvPr/>
        </p:nvSpPr>
        <p:spPr>
          <a:xfrm>
            <a:off x="2265675" y="2248908"/>
            <a:ext cx="617075" cy="15875"/>
          </a:xfrm>
          <a:custGeom>
            <a:avLst/>
            <a:gdLst/>
            <a:ahLst/>
            <a:cxnLst/>
            <a:rect l="l" t="t" r="r" b="b"/>
            <a:pathLst>
              <a:path w="24683" h="635" extrusionOk="0">
                <a:moveTo>
                  <a:pt x="0" y="635"/>
                </a:moveTo>
                <a:cubicBezTo>
                  <a:pt x="8115" y="-719"/>
                  <a:pt x="16455" y="635"/>
                  <a:pt x="24683" y="635"/>
                </a:cubicBezTo>
              </a:path>
            </a:pathLst>
          </a:custGeom>
          <a:solidFill>
            <a:srgbClr val="F1C232"/>
          </a:solidFill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" name="Google Shape;317;p50"/>
          <p:cNvSpPr/>
          <p:nvPr/>
        </p:nvSpPr>
        <p:spPr>
          <a:xfrm>
            <a:off x="6264675" y="2249957"/>
            <a:ext cx="613650" cy="13775"/>
          </a:xfrm>
          <a:custGeom>
            <a:avLst/>
            <a:gdLst/>
            <a:ahLst/>
            <a:cxnLst/>
            <a:rect l="l" t="t" r="r" b="b"/>
            <a:pathLst>
              <a:path w="24546" h="551" extrusionOk="0">
                <a:moveTo>
                  <a:pt x="0" y="551"/>
                </a:moveTo>
                <a:cubicBezTo>
                  <a:pt x="8133" y="-353"/>
                  <a:pt x="16363" y="137"/>
                  <a:pt x="24546" y="137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8" name="Google Shape;318;p50"/>
          <p:cNvSpPr/>
          <p:nvPr/>
        </p:nvSpPr>
        <p:spPr>
          <a:xfrm>
            <a:off x="1889900" y="4413504"/>
            <a:ext cx="992850" cy="102600"/>
          </a:xfrm>
          <a:custGeom>
            <a:avLst/>
            <a:gdLst/>
            <a:ahLst/>
            <a:cxnLst/>
            <a:rect l="l" t="t" r="r" b="b"/>
            <a:pathLst>
              <a:path w="39714" h="4104" extrusionOk="0">
                <a:moveTo>
                  <a:pt x="0" y="4104"/>
                </a:moveTo>
                <a:cubicBezTo>
                  <a:pt x="11382" y="-2730"/>
                  <a:pt x="26437" y="1070"/>
                  <a:pt x="39714" y="1070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319" name="Google Shape;319;p5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76" t="16970" r="8892" b="21025"/>
          <a:stretch/>
        </p:blipFill>
        <p:spPr>
          <a:xfrm>
            <a:off x="7982857" y="2022889"/>
            <a:ext cx="593168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0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9175" y="1464294"/>
            <a:ext cx="2036850" cy="8460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495;p63">
            <a:extLst>
              <a:ext uri="{FF2B5EF4-FFF2-40B4-BE49-F238E27FC236}">
                <a16:creationId xmlns:a16="http://schemas.microsoft.com/office/drawing/2014/main" id="{819A6566-5A0A-31F6-5AD2-6886288A7121}"/>
              </a:ext>
            </a:extLst>
          </p:cNvPr>
          <p:cNvGrpSpPr/>
          <p:nvPr/>
        </p:nvGrpSpPr>
        <p:grpSpPr>
          <a:xfrm>
            <a:off x="6079197" y="2462685"/>
            <a:ext cx="1718182" cy="1741552"/>
            <a:chOff x="-331425" y="1579700"/>
            <a:chExt cx="1880250" cy="1905825"/>
          </a:xfrm>
        </p:grpSpPr>
        <p:sp>
          <p:nvSpPr>
            <p:cNvPr id="3" name="Google Shape;496;p63">
              <a:extLst>
                <a:ext uri="{FF2B5EF4-FFF2-40B4-BE49-F238E27FC236}">
                  <a16:creationId xmlns:a16="http://schemas.microsoft.com/office/drawing/2014/main" id="{6082B56A-4973-4523-3C68-A329D04E065F}"/>
                </a:ext>
              </a:extLst>
            </p:cNvPr>
            <p:cNvSpPr/>
            <p:nvPr/>
          </p:nvSpPr>
          <p:spPr>
            <a:xfrm>
              <a:off x="-72650" y="1864050"/>
              <a:ext cx="1621475" cy="1621475"/>
            </a:xfrm>
            <a:custGeom>
              <a:avLst/>
              <a:gdLst/>
              <a:ahLst/>
              <a:cxnLst/>
              <a:rect l="l" t="t" r="r" b="b"/>
              <a:pathLst>
                <a:path w="64859" h="64859" extrusionOk="0">
                  <a:moveTo>
                    <a:pt x="7060" y="1"/>
                  </a:moveTo>
                  <a:lnTo>
                    <a:pt x="1" y="57794"/>
                  </a:lnTo>
                  <a:lnTo>
                    <a:pt x="57800" y="64858"/>
                  </a:lnTo>
                  <a:lnTo>
                    <a:pt x="64858" y="7060"/>
                  </a:lnTo>
                  <a:lnTo>
                    <a:pt x="58170" y="6238"/>
                  </a:lnTo>
                  <a:lnTo>
                    <a:pt x="58170" y="6238"/>
                  </a:lnTo>
                  <a:cubicBezTo>
                    <a:pt x="59249" y="7937"/>
                    <a:pt x="58324" y="10802"/>
                    <a:pt x="55874" y="10802"/>
                  </a:cubicBezTo>
                  <a:cubicBezTo>
                    <a:pt x="55742" y="10802"/>
                    <a:pt x="55605" y="10794"/>
                    <a:pt x="55465" y="10777"/>
                  </a:cubicBezTo>
                  <a:cubicBezTo>
                    <a:pt x="52716" y="10439"/>
                    <a:pt x="52395" y="7185"/>
                    <a:pt x="53935" y="5721"/>
                  </a:cubicBezTo>
                  <a:lnTo>
                    <a:pt x="48068" y="5008"/>
                  </a:lnTo>
                  <a:lnTo>
                    <a:pt x="48068" y="5008"/>
                  </a:lnTo>
                  <a:cubicBezTo>
                    <a:pt x="48897" y="6661"/>
                    <a:pt x="47978" y="9180"/>
                    <a:pt x="45724" y="9180"/>
                  </a:cubicBezTo>
                  <a:cubicBezTo>
                    <a:pt x="45596" y="9180"/>
                    <a:pt x="45463" y="9172"/>
                    <a:pt x="45325" y="9155"/>
                  </a:cubicBezTo>
                  <a:cubicBezTo>
                    <a:pt x="42784" y="8845"/>
                    <a:pt x="42397" y="5955"/>
                    <a:pt x="43671" y="4464"/>
                  </a:cubicBezTo>
                  <a:lnTo>
                    <a:pt x="37369" y="3702"/>
                  </a:lnTo>
                  <a:lnTo>
                    <a:pt x="37369" y="3702"/>
                  </a:lnTo>
                  <a:cubicBezTo>
                    <a:pt x="37603" y="3974"/>
                    <a:pt x="37782" y="4284"/>
                    <a:pt x="37907" y="4621"/>
                  </a:cubicBezTo>
                  <a:cubicBezTo>
                    <a:pt x="38098" y="5062"/>
                    <a:pt x="38169" y="5547"/>
                    <a:pt x="38109" y="6026"/>
                  </a:cubicBezTo>
                  <a:lnTo>
                    <a:pt x="37929" y="6728"/>
                  </a:lnTo>
                  <a:cubicBezTo>
                    <a:pt x="37487" y="7799"/>
                    <a:pt x="36466" y="8409"/>
                    <a:pt x="35415" y="8409"/>
                  </a:cubicBezTo>
                  <a:cubicBezTo>
                    <a:pt x="34849" y="8409"/>
                    <a:pt x="34274" y="8232"/>
                    <a:pt x="33777" y="7854"/>
                  </a:cubicBezTo>
                  <a:cubicBezTo>
                    <a:pt x="33472" y="7647"/>
                    <a:pt x="33211" y="7392"/>
                    <a:pt x="32998" y="7092"/>
                  </a:cubicBezTo>
                  <a:cubicBezTo>
                    <a:pt x="32558" y="6494"/>
                    <a:pt x="32340" y="5802"/>
                    <a:pt x="32432" y="5051"/>
                  </a:cubicBezTo>
                  <a:cubicBezTo>
                    <a:pt x="32519" y="4333"/>
                    <a:pt x="32884" y="3674"/>
                    <a:pt x="33450" y="3223"/>
                  </a:cubicBezTo>
                  <a:lnTo>
                    <a:pt x="26761" y="2406"/>
                  </a:lnTo>
                  <a:lnTo>
                    <a:pt x="26761" y="2406"/>
                  </a:lnTo>
                  <a:cubicBezTo>
                    <a:pt x="27618" y="4006"/>
                    <a:pt x="26733" y="6506"/>
                    <a:pt x="24519" y="6506"/>
                  </a:cubicBezTo>
                  <a:cubicBezTo>
                    <a:pt x="24398" y="6506"/>
                    <a:pt x="24273" y="6498"/>
                    <a:pt x="24144" y="6483"/>
                  </a:cubicBezTo>
                  <a:cubicBezTo>
                    <a:pt x="21662" y="6178"/>
                    <a:pt x="21303" y="3315"/>
                    <a:pt x="22587" y="1895"/>
                  </a:cubicBezTo>
                  <a:lnTo>
                    <a:pt x="17493" y="1274"/>
                  </a:lnTo>
                  <a:lnTo>
                    <a:pt x="17493" y="1274"/>
                  </a:lnTo>
                  <a:cubicBezTo>
                    <a:pt x="17536" y="1405"/>
                    <a:pt x="17564" y="1541"/>
                    <a:pt x="17585" y="1677"/>
                  </a:cubicBezTo>
                  <a:cubicBezTo>
                    <a:pt x="17607" y="2194"/>
                    <a:pt x="17651" y="2787"/>
                    <a:pt x="17389" y="3266"/>
                  </a:cubicBezTo>
                  <a:cubicBezTo>
                    <a:pt x="17134" y="3729"/>
                    <a:pt x="16927" y="4164"/>
                    <a:pt x="16464" y="4469"/>
                  </a:cubicBezTo>
                  <a:cubicBezTo>
                    <a:pt x="16002" y="4779"/>
                    <a:pt x="15577" y="5030"/>
                    <a:pt x="15011" y="5089"/>
                  </a:cubicBezTo>
                  <a:cubicBezTo>
                    <a:pt x="14876" y="5109"/>
                    <a:pt x="14739" y="5118"/>
                    <a:pt x="14603" y="5118"/>
                  </a:cubicBezTo>
                  <a:cubicBezTo>
                    <a:pt x="14237" y="5118"/>
                    <a:pt x="13872" y="5049"/>
                    <a:pt x="13531" y="4910"/>
                  </a:cubicBezTo>
                  <a:cubicBezTo>
                    <a:pt x="11838" y="4213"/>
                    <a:pt x="11256" y="2112"/>
                    <a:pt x="12355" y="648"/>
                  </a:cubicBezTo>
                  <a:lnTo>
                    <a:pt x="7060" y="1"/>
                  </a:ln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97;p63">
              <a:extLst>
                <a:ext uri="{FF2B5EF4-FFF2-40B4-BE49-F238E27FC236}">
                  <a16:creationId xmlns:a16="http://schemas.microsoft.com/office/drawing/2014/main" id="{DA889305-CBF0-EA5A-1901-A1F83F14AAC7}"/>
                </a:ext>
              </a:extLst>
            </p:cNvPr>
            <p:cNvSpPr/>
            <p:nvPr/>
          </p:nvSpPr>
          <p:spPr>
            <a:xfrm>
              <a:off x="-82425" y="1854000"/>
              <a:ext cx="1621450" cy="1621725"/>
            </a:xfrm>
            <a:custGeom>
              <a:avLst/>
              <a:gdLst/>
              <a:ahLst/>
              <a:cxnLst/>
              <a:rect l="l" t="t" r="r" b="b"/>
              <a:pathLst>
                <a:path w="64858" h="64869" extrusionOk="0">
                  <a:moveTo>
                    <a:pt x="7064" y="0"/>
                  </a:moveTo>
                  <a:lnTo>
                    <a:pt x="0" y="57810"/>
                  </a:lnTo>
                  <a:lnTo>
                    <a:pt x="57799" y="64868"/>
                  </a:lnTo>
                  <a:lnTo>
                    <a:pt x="64857" y="7064"/>
                  </a:lnTo>
                  <a:lnTo>
                    <a:pt x="58169" y="6248"/>
                  </a:lnTo>
                  <a:lnTo>
                    <a:pt x="58169" y="6248"/>
                  </a:lnTo>
                  <a:cubicBezTo>
                    <a:pt x="59248" y="7947"/>
                    <a:pt x="58323" y="10812"/>
                    <a:pt x="55873" y="10812"/>
                  </a:cubicBezTo>
                  <a:cubicBezTo>
                    <a:pt x="55741" y="10812"/>
                    <a:pt x="55605" y="10804"/>
                    <a:pt x="55464" y="10787"/>
                  </a:cubicBezTo>
                  <a:cubicBezTo>
                    <a:pt x="52715" y="10449"/>
                    <a:pt x="52394" y="7195"/>
                    <a:pt x="53935" y="5731"/>
                  </a:cubicBezTo>
                  <a:lnTo>
                    <a:pt x="48068" y="5018"/>
                  </a:lnTo>
                  <a:lnTo>
                    <a:pt x="48068" y="5018"/>
                  </a:lnTo>
                  <a:cubicBezTo>
                    <a:pt x="48897" y="6671"/>
                    <a:pt x="47982" y="9190"/>
                    <a:pt x="45724" y="9190"/>
                  </a:cubicBezTo>
                  <a:cubicBezTo>
                    <a:pt x="45595" y="9190"/>
                    <a:pt x="45462" y="9182"/>
                    <a:pt x="45325" y="9165"/>
                  </a:cubicBezTo>
                  <a:cubicBezTo>
                    <a:pt x="42783" y="8849"/>
                    <a:pt x="42397" y="5965"/>
                    <a:pt x="43670" y="4474"/>
                  </a:cubicBezTo>
                  <a:lnTo>
                    <a:pt x="37368" y="3701"/>
                  </a:lnTo>
                  <a:lnTo>
                    <a:pt x="37368" y="3701"/>
                  </a:lnTo>
                  <a:cubicBezTo>
                    <a:pt x="37602" y="3973"/>
                    <a:pt x="37781" y="4289"/>
                    <a:pt x="37907" y="4621"/>
                  </a:cubicBezTo>
                  <a:cubicBezTo>
                    <a:pt x="38097" y="5061"/>
                    <a:pt x="38168" y="5551"/>
                    <a:pt x="38108" y="6025"/>
                  </a:cubicBezTo>
                  <a:cubicBezTo>
                    <a:pt x="38048" y="6264"/>
                    <a:pt x="37988" y="6498"/>
                    <a:pt x="37928" y="6732"/>
                  </a:cubicBezTo>
                  <a:cubicBezTo>
                    <a:pt x="37486" y="7801"/>
                    <a:pt x="36463" y="8410"/>
                    <a:pt x="35412" y="8410"/>
                  </a:cubicBezTo>
                  <a:cubicBezTo>
                    <a:pt x="34846" y="8410"/>
                    <a:pt x="34272" y="8234"/>
                    <a:pt x="33776" y="7859"/>
                  </a:cubicBezTo>
                  <a:cubicBezTo>
                    <a:pt x="33471" y="7652"/>
                    <a:pt x="33210" y="7396"/>
                    <a:pt x="32998" y="7097"/>
                  </a:cubicBezTo>
                  <a:cubicBezTo>
                    <a:pt x="32557" y="6498"/>
                    <a:pt x="32339" y="5802"/>
                    <a:pt x="32432" y="5056"/>
                  </a:cubicBezTo>
                  <a:cubicBezTo>
                    <a:pt x="32519" y="4332"/>
                    <a:pt x="32889" y="3679"/>
                    <a:pt x="33455" y="3222"/>
                  </a:cubicBezTo>
                  <a:lnTo>
                    <a:pt x="26766" y="2406"/>
                  </a:lnTo>
                  <a:lnTo>
                    <a:pt x="26766" y="2406"/>
                  </a:lnTo>
                  <a:cubicBezTo>
                    <a:pt x="27623" y="4005"/>
                    <a:pt x="26737" y="6505"/>
                    <a:pt x="24523" y="6505"/>
                  </a:cubicBezTo>
                  <a:cubicBezTo>
                    <a:pt x="24402" y="6505"/>
                    <a:pt x="24277" y="6497"/>
                    <a:pt x="24148" y="6482"/>
                  </a:cubicBezTo>
                  <a:cubicBezTo>
                    <a:pt x="21666" y="6177"/>
                    <a:pt x="21307" y="3320"/>
                    <a:pt x="22592" y="1899"/>
                  </a:cubicBezTo>
                  <a:lnTo>
                    <a:pt x="17497" y="1274"/>
                  </a:lnTo>
                  <a:lnTo>
                    <a:pt x="17497" y="1274"/>
                  </a:lnTo>
                  <a:cubicBezTo>
                    <a:pt x="17541" y="1410"/>
                    <a:pt x="17568" y="1540"/>
                    <a:pt x="17590" y="1676"/>
                  </a:cubicBezTo>
                  <a:cubicBezTo>
                    <a:pt x="17612" y="2193"/>
                    <a:pt x="17655" y="2787"/>
                    <a:pt x="17394" y="3265"/>
                  </a:cubicBezTo>
                  <a:cubicBezTo>
                    <a:pt x="17138" y="3728"/>
                    <a:pt x="16931" y="4163"/>
                    <a:pt x="16469" y="4474"/>
                  </a:cubicBezTo>
                  <a:cubicBezTo>
                    <a:pt x="16006" y="4778"/>
                    <a:pt x="15582" y="5029"/>
                    <a:pt x="15016" y="5089"/>
                  </a:cubicBezTo>
                  <a:cubicBezTo>
                    <a:pt x="14879" y="5110"/>
                    <a:pt x="14741" y="5120"/>
                    <a:pt x="14604" y="5120"/>
                  </a:cubicBezTo>
                  <a:cubicBezTo>
                    <a:pt x="14238" y="5120"/>
                    <a:pt x="13875" y="5047"/>
                    <a:pt x="13535" y="4909"/>
                  </a:cubicBezTo>
                  <a:cubicBezTo>
                    <a:pt x="11843" y="4218"/>
                    <a:pt x="11260" y="2112"/>
                    <a:pt x="12360" y="648"/>
                  </a:cubicBezTo>
                  <a:lnTo>
                    <a:pt x="70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2863" dist="38100" dir="21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98;p63">
              <a:extLst>
                <a:ext uri="{FF2B5EF4-FFF2-40B4-BE49-F238E27FC236}">
                  <a16:creationId xmlns:a16="http://schemas.microsoft.com/office/drawing/2014/main" id="{8569CAFF-54A4-D51F-D35A-58D005B83139}"/>
                </a:ext>
              </a:extLst>
            </p:cNvPr>
            <p:cNvSpPr/>
            <p:nvPr/>
          </p:nvSpPr>
          <p:spPr>
            <a:xfrm>
              <a:off x="-331425" y="1579700"/>
              <a:ext cx="1101300" cy="649025"/>
            </a:xfrm>
            <a:custGeom>
              <a:avLst/>
              <a:gdLst/>
              <a:ahLst/>
              <a:cxnLst/>
              <a:rect l="l" t="t" r="r" b="b"/>
              <a:pathLst>
                <a:path w="44052" h="25961" extrusionOk="0">
                  <a:moveTo>
                    <a:pt x="40035" y="0"/>
                  </a:moveTo>
                  <a:lnTo>
                    <a:pt x="0" y="15402"/>
                  </a:lnTo>
                  <a:cubicBezTo>
                    <a:pt x="0" y="15402"/>
                    <a:pt x="1513" y="15761"/>
                    <a:pt x="1873" y="16638"/>
                  </a:cubicBezTo>
                  <a:cubicBezTo>
                    <a:pt x="2237" y="17514"/>
                    <a:pt x="1524" y="18526"/>
                    <a:pt x="1524" y="18526"/>
                  </a:cubicBezTo>
                  <a:cubicBezTo>
                    <a:pt x="1524" y="18526"/>
                    <a:pt x="2999" y="18885"/>
                    <a:pt x="3380" y="19816"/>
                  </a:cubicBezTo>
                  <a:cubicBezTo>
                    <a:pt x="3767" y="20752"/>
                    <a:pt x="2885" y="22439"/>
                    <a:pt x="2885" y="22439"/>
                  </a:cubicBezTo>
                  <a:cubicBezTo>
                    <a:pt x="2885" y="22439"/>
                    <a:pt x="4447" y="23011"/>
                    <a:pt x="4703" y="23631"/>
                  </a:cubicBezTo>
                  <a:cubicBezTo>
                    <a:pt x="4958" y="24252"/>
                    <a:pt x="4327" y="25960"/>
                    <a:pt x="4327" y="25960"/>
                  </a:cubicBezTo>
                  <a:lnTo>
                    <a:pt x="44051" y="10684"/>
                  </a:lnTo>
                  <a:cubicBezTo>
                    <a:pt x="41510" y="9791"/>
                    <a:pt x="42609" y="7168"/>
                    <a:pt x="42609" y="7168"/>
                  </a:cubicBezTo>
                  <a:cubicBezTo>
                    <a:pt x="42609" y="7168"/>
                    <a:pt x="41521" y="6466"/>
                    <a:pt x="41047" y="5753"/>
                  </a:cubicBezTo>
                  <a:cubicBezTo>
                    <a:pt x="40574" y="5040"/>
                    <a:pt x="41434" y="3418"/>
                    <a:pt x="41434" y="3418"/>
                  </a:cubicBezTo>
                  <a:cubicBezTo>
                    <a:pt x="41434" y="3418"/>
                    <a:pt x="39806" y="2993"/>
                    <a:pt x="39491" y="2221"/>
                  </a:cubicBezTo>
                  <a:cubicBezTo>
                    <a:pt x="39175" y="1442"/>
                    <a:pt x="40035" y="0"/>
                    <a:pt x="40035" y="0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315;p50">
            <a:extLst>
              <a:ext uri="{FF2B5EF4-FFF2-40B4-BE49-F238E27FC236}">
                <a16:creationId xmlns:a16="http://schemas.microsoft.com/office/drawing/2014/main" id="{20BDB016-4DB3-826E-FF73-A3AFB2791193}"/>
              </a:ext>
            </a:extLst>
          </p:cNvPr>
          <p:cNvSpPr txBox="1">
            <a:spLocks/>
          </p:cNvSpPr>
          <p:nvPr/>
        </p:nvSpPr>
        <p:spPr>
          <a:xfrm rot="434579">
            <a:off x="6321532" y="3115302"/>
            <a:ext cx="1427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None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marL="0" indent="0"/>
            <a:r>
              <a:rPr lang="en-US" dirty="0"/>
              <a:t>AC4150E </a:t>
            </a:r>
          </a:p>
          <a:p>
            <a:pPr marL="0" indent="0"/>
            <a:r>
              <a:rPr lang="en-US" dirty="0"/>
              <a:t>-</a:t>
            </a:r>
          </a:p>
          <a:p>
            <a:pPr marL="0" indent="0"/>
            <a:r>
              <a:rPr lang="en-US" dirty="0"/>
              <a:t>152296</a:t>
            </a:r>
          </a:p>
        </p:txBody>
      </p:sp>
      <p:pic>
        <p:nvPicPr>
          <p:cNvPr id="7" name="Google Shape;1769;p113">
            <a:extLst>
              <a:ext uri="{FF2B5EF4-FFF2-40B4-BE49-F238E27FC236}">
                <a16:creationId xmlns:a16="http://schemas.microsoft.com/office/drawing/2014/main" id="{B306CCA2-4A01-F8A6-2D94-F79CA5E426CB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6812" y="3370205"/>
            <a:ext cx="1981068" cy="96620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14;p50">
            <a:extLst>
              <a:ext uri="{FF2B5EF4-FFF2-40B4-BE49-F238E27FC236}">
                <a16:creationId xmlns:a16="http://schemas.microsoft.com/office/drawing/2014/main" id="{93527ECB-89A4-A1B4-C04B-29FBF097E9C5}"/>
              </a:ext>
            </a:extLst>
          </p:cNvPr>
          <p:cNvSpPr txBox="1">
            <a:spLocks/>
          </p:cNvSpPr>
          <p:nvPr/>
        </p:nvSpPr>
        <p:spPr>
          <a:xfrm>
            <a:off x="3628114" y="3531823"/>
            <a:ext cx="2238523" cy="8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Low-fi Prototype </a:t>
            </a:r>
            <a:br>
              <a:rPr lang="en-US" sz="2400" dirty="0"/>
            </a:br>
            <a:r>
              <a:rPr lang="en-US" sz="2400" dirty="0"/>
              <a:t>(and more!)</a:t>
            </a:r>
          </a:p>
        </p:txBody>
      </p:sp>
      <p:pic>
        <p:nvPicPr>
          <p:cNvPr id="9" name="Google Shape;665;p71">
            <a:extLst>
              <a:ext uri="{FF2B5EF4-FFF2-40B4-BE49-F238E27FC236}">
                <a16:creationId xmlns:a16="http://schemas.microsoft.com/office/drawing/2014/main" id="{B4325502-E51C-DE4D-55D5-B9AD02AD84BA}"/>
              </a:ext>
            </a:extLst>
          </p:cNvPr>
          <p:cNvPicPr preferRelativeResize="0"/>
          <p:nvPr/>
        </p:nvPicPr>
        <p:blipFill>
          <a:blip r:embed="rId6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716674" flipH="1">
            <a:off x="5607390" y="3416617"/>
            <a:ext cx="677179" cy="30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81;p88">
            <a:extLst>
              <a:ext uri="{FF2B5EF4-FFF2-40B4-BE49-F238E27FC236}">
                <a16:creationId xmlns:a16="http://schemas.microsoft.com/office/drawing/2014/main" id="{4AF49F6D-2886-74D5-21F9-08F2E15CD07A}"/>
              </a:ext>
            </a:extLst>
          </p:cNvPr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700" y="774756"/>
            <a:ext cx="757045" cy="823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777;p113">
            <a:extLst>
              <a:ext uri="{FF2B5EF4-FFF2-40B4-BE49-F238E27FC236}">
                <a16:creationId xmlns:a16="http://schemas.microsoft.com/office/drawing/2014/main" id="{9EE155D9-56E6-6F69-DFA9-09309EE464DD}"/>
              </a:ext>
            </a:extLst>
          </p:cNvPr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61996">
            <a:off x="1640982" y="1765846"/>
            <a:ext cx="1528467" cy="1913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E512AF8-AC20-9B46-62A4-ABD93D5E5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222270">
            <a:off x="1734943" y="2187673"/>
            <a:ext cx="1457529" cy="145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0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EBF29-005B-84BC-315E-543896AEB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4CE692-E333-8D6C-15E4-1406A0F03B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A2CBFD3D-E188-A2BD-535E-3EC3955C2A83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85843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Concept 3: Gesture-Based Interaction + </a:t>
            </a:r>
          </a:p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Projection Mapping</a:t>
            </a:r>
          </a:p>
        </p:txBody>
      </p:sp>
      <p:pic>
        <p:nvPicPr>
          <p:cNvPr id="4" name="Picture 3" descr="A diagram of a device&#10;&#10;Description automatically generated with medium confidence">
            <a:extLst>
              <a:ext uri="{FF2B5EF4-FFF2-40B4-BE49-F238E27FC236}">
                <a16:creationId xmlns:a16="http://schemas.microsoft.com/office/drawing/2014/main" id="{B2FAE6F6-0E7E-B7A6-CFC4-F08A19BFF47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565700" y="314116"/>
            <a:ext cx="4012600" cy="543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279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80140-2DD2-D0D5-AF56-F9FE51F83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C3C6CC-07B5-1FE2-E0A9-0EA15759260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F9A20ED0-4C7A-7708-E29A-310EE1662D41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Concept 4: AR + VR Walkthrough</a:t>
            </a:r>
          </a:p>
        </p:txBody>
      </p:sp>
      <p:pic>
        <p:nvPicPr>
          <p:cNvPr id="4" name="Picture 3" descr="A diagram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672E47BD-4093-BC25-D972-517E1C97C8A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468902" y="-861217"/>
            <a:ext cx="4206196" cy="746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67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0DFBD-92F3-A916-0C7F-2FFDC8C57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AD7F63-B36D-825E-B314-5850443101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50C50628-A030-A189-78FC-9EC155B6CB77}"/>
              </a:ext>
            </a:extLst>
          </p:cNvPr>
          <p:cNvSpPr txBox="1">
            <a:spLocks/>
          </p:cNvSpPr>
          <p:nvPr/>
        </p:nvSpPr>
        <p:spPr>
          <a:xfrm>
            <a:off x="145980" y="0"/>
            <a:ext cx="75092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Concept 5: Hologram Display + Gamification</a:t>
            </a:r>
          </a:p>
        </p:txBody>
      </p:sp>
      <p:pic>
        <p:nvPicPr>
          <p:cNvPr id="4" name="Picture 3" descr="A group of drawings of different types of objects&#10;&#10;Description automatically generated">
            <a:extLst>
              <a:ext uri="{FF2B5EF4-FFF2-40B4-BE49-F238E27FC236}">
                <a16:creationId xmlns:a16="http://schemas.microsoft.com/office/drawing/2014/main" id="{DC5551CE-8018-1655-BD5F-F255B8D39B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377810" y="-476852"/>
            <a:ext cx="4388378" cy="666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23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81F36A66-027D-79FB-31F6-30D8978CB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>
            <a:extLst>
              <a:ext uri="{FF2B5EF4-FFF2-40B4-BE49-F238E27FC236}">
                <a16:creationId xmlns:a16="http://schemas.microsoft.com/office/drawing/2014/main" id="{4DBB3265-DDA5-26C4-507F-C1A6F625820F}"/>
              </a:ext>
            </a:extLst>
          </p:cNvPr>
          <p:cNvPicPr preferRelativeResize="0"/>
          <p:nvPr/>
        </p:nvPicPr>
        <p:blipFill>
          <a:blip r:embed="rId3" cstate="screen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>
            <a:extLst>
              <a:ext uri="{FF2B5EF4-FFF2-40B4-BE49-F238E27FC236}">
                <a16:creationId xmlns:a16="http://schemas.microsoft.com/office/drawing/2014/main" id="{7EAA0B4F-D58E-9943-C756-7D65D2C3AB8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50" name="Google Shape;350;p53">
            <a:extLst>
              <a:ext uri="{FF2B5EF4-FFF2-40B4-BE49-F238E27FC236}">
                <a16:creationId xmlns:a16="http://schemas.microsoft.com/office/drawing/2014/main" id="{899F61BE-7594-0E3D-08D7-29787ADB4BF1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>
            <a:extLst>
              <a:ext uri="{FF2B5EF4-FFF2-40B4-BE49-F238E27FC236}">
                <a16:creationId xmlns:a16="http://schemas.microsoft.com/office/drawing/2014/main" id="{9DC511A5-5419-8454-1849-0376B4D1D496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>
            <a:extLst>
              <a:ext uri="{FF2B5EF4-FFF2-40B4-BE49-F238E27FC236}">
                <a16:creationId xmlns:a16="http://schemas.microsoft.com/office/drawing/2014/main" id="{6C01FFE0-720F-5FB9-F28B-50370B8D24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2999" y="257175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Sketching Explorations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D3081B6-9322-0588-2076-6DAA38B8ABA5}"/>
              </a:ext>
            </a:extLst>
          </p:cNvPr>
          <p:cNvGrpSpPr/>
          <p:nvPr/>
        </p:nvGrpSpPr>
        <p:grpSpPr>
          <a:xfrm>
            <a:off x="2563435" y="975197"/>
            <a:ext cx="3710017" cy="3392763"/>
            <a:chOff x="2563435" y="975197"/>
            <a:chExt cx="3710017" cy="3392763"/>
          </a:xfrm>
        </p:grpSpPr>
        <p:grpSp>
          <p:nvGrpSpPr>
            <p:cNvPr id="2" name="Google Shape;495;p63">
              <a:extLst>
                <a:ext uri="{FF2B5EF4-FFF2-40B4-BE49-F238E27FC236}">
                  <a16:creationId xmlns:a16="http://schemas.microsoft.com/office/drawing/2014/main" id="{D43D57B9-41F1-406D-0F94-5D4ABC90D54E}"/>
                </a:ext>
              </a:extLst>
            </p:cNvPr>
            <p:cNvGrpSpPr/>
            <p:nvPr/>
          </p:nvGrpSpPr>
          <p:grpSpPr>
            <a:xfrm>
              <a:off x="2563435" y="975197"/>
              <a:ext cx="3710017" cy="3392763"/>
              <a:chOff x="-331425" y="1579700"/>
              <a:chExt cx="1880250" cy="1905825"/>
            </a:xfrm>
          </p:grpSpPr>
          <p:sp>
            <p:nvSpPr>
              <p:cNvPr id="3" name="Google Shape;496;p63">
                <a:extLst>
                  <a:ext uri="{FF2B5EF4-FFF2-40B4-BE49-F238E27FC236}">
                    <a16:creationId xmlns:a16="http://schemas.microsoft.com/office/drawing/2014/main" id="{C29C75AF-79B5-B247-204B-B7916C9210B5}"/>
                  </a:ext>
                </a:extLst>
              </p:cNvPr>
              <p:cNvSpPr/>
              <p:nvPr/>
            </p:nvSpPr>
            <p:spPr>
              <a:xfrm>
                <a:off x="-72650" y="1864050"/>
                <a:ext cx="1621475" cy="1621475"/>
              </a:xfrm>
              <a:custGeom>
                <a:avLst/>
                <a:gdLst/>
                <a:ahLst/>
                <a:cxnLst/>
                <a:rect l="l" t="t" r="r" b="b"/>
                <a:pathLst>
                  <a:path w="64859" h="64859" extrusionOk="0">
                    <a:moveTo>
                      <a:pt x="7060" y="1"/>
                    </a:moveTo>
                    <a:lnTo>
                      <a:pt x="1" y="57794"/>
                    </a:lnTo>
                    <a:lnTo>
                      <a:pt x="57800" y="64858"/>
                    </a:lnTo>
                    <a:lnTo>
                      <a:pt x="64858" y="7060"/>
                    </a:lnTo>
                    <a:lnTo>
                      <a:pt x="58170" y="6238"/>
                    </a:lnTo>
                    <a:lnTo>
                      <a:pt x="58170" y="6238"/>
                    </a:lnTo>
                    <a:cubicBezTo>
                      <a:pt x="59249" y="7937"/>
                      <a:pt x="58324" y="10802"/>
                      <a:pt x="55874" y="10802"/>
                    </a:cubicBezTo>
                    <a:cubicBezTo>
                      <a:pt x="55742" y="10802"/>
                      <a:pt x="55605" y="10794"/>
                      <a:pt x="55465" y="10777"/>
                    </a:cubicBezTo>
                    <a:cubicBezTo>
                      <a:pt x="52716" y="10439"/>
                      <a:pt x="52395" y="7185"/>
                      <a:pt x="53935" y="5721"/>
                    </a:cubicBezTo>
                    <a:lnTo>
                      <a:pt x="48068" y="5008"/>
                    </a:lnTo>
                    <a:lnTo>
                      <a:pt x="48068" y="5008"/>
                    </a:lnTo>
                    <a:cubicBezTo>
                      <a:pt x="48897" y="6661"/>
                      <a:pt x="47978" y="9180"/>
                      <a:pt x="45724" y="9180"/>
                    </a:cubicBezTo>
                    <a:cubicBezTo>
                      <a:pt x="45596" y="9180"/>
                      <a:pt x="45463" y="9172"/>
                      <a:pt x="45325" y="9155"/>
                    </a:cubicBezTo>
                    <a:cubicBezTo>
                      <a:pt x="42784" y="8845"/>
                      <a:pt x="42397" y="5955"/>
                      <a:pt x="43671" y="4464"/>
                    </a:cubicBezTo>
                    <a:lnTo>
                      <a:pt x="37369" y="3702"/>
                    </a:lnTo>
                    <a:lnTo>
                      <a:pt x="37369" y="3702"/>
                    </a:lnTo>
                    <a:cubicBezTo>
                      <a:pt x="37603" y="3974"/>
                      <a:pt x="37782" y="4284"/>
                      <a:pt x="37907" y="4621"/>
                    </a:cubicBezTo>
                    <a:cubicBezTo>
                      <a:pt x="38098" y="5062"/>
                      <a:pt x="38169" y="5547"/>
                      <a:pt x="38109" y="6026"/>
                    </a:cubicBezTo>
                    <a:lnTo>
                      <a:pt x="37929" y="6728"/>
                    </a:lnTo>
                    <a:cubicBezTo>
                      <a:pt x="37487" y="7799"/>
                      <a:pt x="36466" y="8409"/>
                      <a:pt x="35415" y="8409"/>
                    </a:cubicBezTo>
                    <a:cubicBezTo>
                      <a:pt x="34849" y="8409"/>
                      <a:pt x="34274" y="8232"/>
                      <a:pt x="33777" y="7854"/>
                    </a:cubicBezTo>
                    <a:cubicBezTo>
                      <a:pt x="33472" y="7647"/>
                      <a:pt x="33211" y="7392"/>
                      <a:pt x="32998" y="7092"/>
                    </a:cubicBezTo>
                    <a:cubicBezTo>
                      <a:pt x="32558" y="6494"/>
                      <a:pt x="32340" y="5802"/>
                      <a:pt x="32432" y="5051"/>
                    </a:cubicBezTo>
                    <a:cubicBezTo>
                      <a:pt x="32519" y="4333"/>
                      <a:pt x="32884" y="3674"/>
                      <a:pt x="33450" y="3223"/>
                    </a:cubicBezTo>
                    <a:lnTo>
                      <a:pt x="26761" y="2406"/>
                    </a:lnTo>
                    <a:lnTo>
                      <a:pt x="26761" y="2406"/>
                    </a:lnTo>
                    <a:cubicBezTo>
                      <a:pt x="27618" y="4006"/>
                      <a:pt x="26733" y="6506"/>
                      <a:pt x="24519" y="6506"/>
                    </a:cubicBezTo>
                    <a:cubicBezTo>
                      <a:pt x="24398" y="6506"/>
                      <a:pt x="24273" y="6498"/>
                      <a:pt x="24144" y="6483"/>
                    </a:cubicBezTo>
                    <a:cubicBezTo>
                      <a:pt x="21662" y="6178"/>
                      <a:pt x="21303" y="3315"/>
                      <a:pt x="22587" y="1895"/>
                    </a:cubicBezTo>
                    <a:lnTo>
                      <a:pt x="17493" y="1274"/>
                    </a:lnTo>
                    <a:lnTo>
                      <a:pt x="17493" y="1274"/>
                    </a:lnTo>
                    <a:cubicBezTo>
                      <a:pt x="17536" y="1405"/>
                      <a:pt x="17564" y="1541"/>
                      <a:pt x="17585" y="1677"/>
                    </a:cubicBezTo>
                    <a:cubicBezTo>
                      <a:pt x="17607" y="2194"/>
                      <a:pt x="17651" y="2787"/>
                      <a:pt x="17389" y="3266"/>
                    </a:cubicBezTo>
                    <a:cubicBezTo>
                      <a:pt x="17134" y="3729"/>
                      <a:pt x="16927" y="4164"/>
                      <a:pt x="16464" y="4469"/>
                    </a:cubicBezTo>
                    <a:cubicBezTo>
                      <a:pt x="16002" y="4779"/>
                      <a:pt x="15577" y="5030"/>
                      <a:pt x="15011" y="5089"/>
                    </a:cubicBezTo>
                    <a:cubicBezTo>
                      <a:pt x="14876" y="5109"/>
                      <a:pt x="14739" y="5118"/>
                      <a:pt x="14603" y="5118"/>
                    </a:cubicBezTo>
                    <a:cubicBezTo>
                      <a:pt x="14237" y="5118"/>
                      <a:pt x="13872" y="5049"/>
                      <a:pt x="13531" y="4910"/>
                    </a:cubicBezTo>
                    <a:cubicBezTo>
                      <a:pt x="11838" y="4213"/>
                      <a:pt x="11256" y="2112"/>
                      <a:pt x="12355" y="648"/>
                    </a:cubicBezTo>
                    <a:lnTo>
                      <a:pt x="7060" y="1"/>
                    </a:ln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" name="Google Shape;497;p63">
                <a:extLst>
                  <a:ext uri="{FF2B5EF4-FFF2-40B4-BE49-F238E27FC236}">
                    <a16:creationId xmlns:a16="http://schemas.microsoft.com/office/drawing/2014/main" id="{072D799C-8DD6-E44F-95A8-42FAA6114E69}"/>
                  </a:ext>
                </a:extLst>
              </p:cNvPr>
              <p:cNvSpPr/>
              <p:nvPr/>
            </p:nvSpPr>
            <p:spPr>
              <a:xfrm>
                <a:off x="-82425" y="1854000"/>
                <a:ext cx="1621450" cy="1621725"/>
              </a:xfrm>
              <a:custGeom>
                <a:avLst/>
                <a:gdLst/>
                <a:ahLst/>
                <a:cxnLst/>
                <a:rect l="l" t="t" r="r" b="b"/>
                <a:pathLst>
                  <a:path w="64858" h="64869" extrusionOk="0">
                    <a:moveTo>
                      <a:pt x="7064" y="0"/>
                    </a:moveTo>
                    <a:lnTo>
                      <a:pt x="0" y="57810"/>
                    </a:lnTo>
                    <a:lnTo>
                      <a:pt x="57799" y="64868"/>
                    </a:lnTo>
                    <a:lnTo>
                      <a:pt x="64857" y="7064"/>
                    </a:lnTo>
                    <a:lnTo>
                      <a:pt x="58169" y="6248"/>
                    </a:lnTo>
                    <a:lnTo>
                      <a:pt x="58169" y="6248"/>
                    </a:lnTo>
                    <a:cubicBezTo>
                      <a:pt x="59248" y="7947"/>
                      <a:pt x="58323" y="10812"/>
                      <a:pt x="55873" y="10812"/>
                    </a:cubicBezTo>
                    <a:cubicBezTo>
                      <a:pt x="55741" y="10812"/>
                      <a:pt x="55605" y="10804"/>
                      <a:pt x="55464" y="10787"/>
                    </a:cubicBezTo>
                    <a:cubicBezTo>
                      <a:pt x="52715" y="10449"/>
                      <a:pt x="52394" y="7195"/>
                      <a:pt x="53935" y="5731"/>
                    </a:cubicBezTo>
                    <a:lnTo>
                      <a:pt x="48068" y="5018"/>
                    </a:lnTo>
                    <a:lnTo>
                      <a:pt x="48068" y="5018"/>
                    </a:lnTo>
                    <a:cubicBezTo>
                      <a:pt x="48897" y="6671"/>
                      <a:pt x="47982" y="9190"/>
                      <a:pt x="45724" y="9190"/>
                    </a:cubicBezTo>
                    <a:cubicBezTo>
                      <a:pt x="45595" y="9190"/>
                      <a:pt x="45462" y="9182"/>
                      <a:pt x="45325" y="9165"/>
                    </a:cubicBezTo>
                    <a:cubicBezTo>
                      <a:pt x="42783" y="8849"/>
                      <a:pt x="42397" y="5965"/>
                      <a:pt x="43670" y="4474"/>
                    </a:cubicBezTo>
                    <a:lnTo>
                      <a:pt x="37368" y="3701"/>
                    </a:lnTo>
                    <a:lnTo>
                      <a:pt x="37368" y="3701"/>
                    </a:lnTo>
                    <a:cubicBezTo>
                      <a:pt x="37602" y="3973"/>
                      <a:pt x="37781" y="4289"/>
                      <a:pt x="37907" y="4621"/>
                    </a:cubicBezTo>
                    <a:cubicBezTo>
                      <a:pt x="38097" y="5061"/>
                      <a:pt x="38168" y="5551"/>
                      <a:pt x="38108" y="6025"/>
                    </a:cubicBezTo>
                    <a:cubicBezTo>
                      <a:pt x="38048" y="6264"/>
                      <a:pt x="37988" y="6498"/>
                      <a:pt x="37928" y="6732"/>
                    </a:cubicBezTo>
                    <a:cubicBezTo>
                      <a:pt x="37486" y="7801"/>
                      <a:pt x="36463" y="8410"/>
                      <a:pt x="35412" y="8410"/>
                    </a:cubicBezTo>
                    <a:cubicBezTo>
                      <a:pt x="34846" y="8410"/>
                      <a:pt x="34272" y="8234"/>
                      <a:pt x="33776" y="7859"/>
                    </a:cubicBezTo>
                    <a:cubicBezTo>
                      <a:pt x="33471" y="7652"/>
                      <a:pt x="33210" y="7396"/>
                      <a:pt x="32998" y="7097"/>
                    </a:cubicBezTo>
                    <a:cubicBezTo>
                      <a:pt x="32557" y="6498"/>
                      <a:pt x="32339" y="5802"/>
                      <a:pt x="32432" y="5056"/>
                    </a:cubicBezTo>
                    <a:cubicBezTo>
                      <a:pt x="32519" y="4332"/>
                      <a:pt x="32889" y="3679"/>
                      <a:pt x="33455" y="3222"/>
                    </a:cubicBezTo>
                    <a:lnTo>
                      <a:pt x="26766" y="2406"/>
                    </a:lnTo>
                    <a:lnTo>
                      <a:pt x="26766" y="2406"/>
                    </a:lnTo>
                    <a:cubicBezTo>
                      <a:pt x="27623" y="4005"/>
                      <a:pt x="26737" y="6505"/>
                      <a:pt x="24523" y="6505"/>
                    </a:cubicBezTo>
                    <a:cubicBezTo>
                      <a:pt x="24402" y="6505"/>
                      <a:pt x="24277" y="6497"/>
                      <a:pt x="24148" y="6482"/>
                    </a:cubicBezTo>
                    <a:cubicBezTo>
                      <a:pt x="21666" y="6177"/>
                      <a:pt x="21307" y="3320"/>
                      <a:pt x="22592" y="1899"/>
                    </a:cubicBezTo>
                    <a:lnTo>
                      <a:pt x="17497" y="1274"/>
                    </a:lnTo>
                    <a:lnTo>
                      <a:pt x="17497" y="1274"/>
                    </a:lnTo>
                    <a:cubicBezTo>
                      <a:pt x="17541" y="1410"/>
                      <a:pt x="17568" y="1540"/>
                      <a:pt x="17590" y="1676"/>
                    </a:cubicBezTo>
                    <a:cubicBezTo>
                      <a:pt x="17612" y="2193"/>
                      <a:pt x="17655" y="2787"/>
                      <a:pt x="17394" y="3265"/>
                    </a:cubicBezTo>
                    <a:cubicBezTo>
                      <a:pt x="17138" y="3728"/>
                      <a:pt x="16931" y="4163"/>
                      <a:pt x="16469" y="4474"/>
                    </a:cubicBezTo>
                    <a:cubicBezTo>
                      <a:pt x="16006" y="4778"/>
                      <a:pt x="15582" y="5029"/>
                      <a:pt x="15016" y="5089"/>
                    </a:cubicBezTo>
                    <a:cubicBezTo>
                      <a:pt x="14879" y="5110"/>
                      <a:pt x="14741" y="5120"/>
                      <a:pt x="14604" y="5120"/>
                    </a:cubicBezTo>
                    <a:cubicBezTo>
                      <a:pt x="14238" y="5120"/>
                      <a:pt x="13875" y="5047"/>
                      <a:pt x="13535" y="4909"/>
                    </a:cubicBezTo>
                    <a:cubicBezTo>
                      <a:pt x="11843" y="4218"/>
                      <a:pt x="11260" y="2112"/>
                      <a:pt x="12360" y="648"/>
                    </a:cubicBezTo>
                    <a:lnTo>
                      <a:pt x="70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2863" dist="38100" dir="21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Google Shape;498;p63">
                <a:extLst>
                  <a:ext uri="{FF2B5EF4-FFF2-40B4-BE49-F238E27FC236}">
                    <a16:creationId xmlns:a16="http://schemas.microsoft.com/office/drawing/2014/main" id="{2280FA33-AF2A-6A8C-4ECE-E1997A5221A0}"/>
                  </a:ext>
                </a:extLst>
              </p:cNvPr>
              <p:cNvSpPr/>
              <p:nvPr/>
            </p:nvSpPr>
            <p:spPr>
              <a:xfrm>
                <a:off x="-331425" y="1579700"/>
                <a:ext cx="1101300" cy="649025"/>
              </a:xfrm>
              <a:custGeom>
                <a:avLst/>
                <a:gdLst/>
                <a:ahLst/>
                <a:cxnLst/>
                <a:rect l="l" t="t" r="r" b="b"/>
                <a:pathLst>
                  <a:path w="44052" h="25961" extrusionOk="0">
                    <a:moveTo>
                      <a:pt x="40035" y="0"/>
                    </a:moveTo>
                    <a:lnTo>
                      <a:pt x="0" y="15402"/>
                    </a:lnTo>
                    <a:cubicBezTo>
                      <a:pt x="0" y="15402"/>
                      <a:pt x="1513" y="15761"/>
                      <a:pt x="1873" y="16638"/>
                    </a:cubicBezTo>
                    <a:cubicBezTo>
                      <a:pt x="2237" y="17514"/>
                      <a:pt x="1524" y="18526"/>
                      <a:pt x="1524" y="18526"/>
                    </a:cubicBezTo>
                    <a:cubicBezTo>
                      <a:pt x="1524" y="18526"/>
                      <a:pt x="2999" y="18885"/>
                      <a:pt x="3380" y="19816"/>
                    </a:cubicBezTo>
                    <a:cubicBezTo>
                      <a:pt x="3767" y="20752"/>
                      <a:pt x="2885" y="22439"/>
                      <a:pt x="2885" y="22439"/>
                    </a:cubicBezTo>
                    <a:cubicBezTo>
                      <a:pt x="2885" y="22439"/>
                      <a:pt x="4447" y="23011"/>
                      <a:pt x="4703" y="23631"/>
                    </a:cubicBezTo>
                    <a:cubicBezTo>
                      <a:pt x="4958" y="24252"/>
                      <a:pt x="4327" y="25960"/>
                      <a:pt x="4327" y="25960"/>
                    </a:cubicBezTo>
                    <a:lnTo>
                      <a:pt x="44051" y="10684"/>
                    </a:lnTo>
                    <a:cubicBezTo>
                      <a:pt x="41510" y="9791"/>
                      <a:pt x="42609" y="7168"/>
                      <a:pt x="42609" y="7168"/>
                    </a:cubicBezTo>
                    <a:cubicBezTo>
                      <a:pt x="42609" y="7168"/>
                      <a:pt x="41521" y="6466"/>
                      <a:pt x="41047" y="5753"/>
                    </a:cubicBezTo>
                    <a:cubicBezTo>
                      <a:pt x="40574" y="5040"/>
                      <a:pt x="41434" y="3418"/>
                      <a:pt x="41434" y="3418"/>
                    </a:cubicBezTo>
                    <a:cubicBezTo>
                      <a:pt x="41434" y="3418"/>
                      <a:pt x="39806" y="2993"/>
                      <a:pt x="39491" y="2221"/>
                    </a:cubicBezTo>
                    <a:cubicBezTo>
                      <a:pt x="39175" y="1442"/>
                      <a:pt x="40035" y="0"/>
                      <a:pt x="40035" y="0"/>
                    </a:cubicBez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315;p50">
              <a:extLst>
                <a:ext uri="{FF2B5EF4-FFF2-40B4-BE49-F238E27FC236}">
                  <a16:creationId xmlns:a16="http://schemas.microsoft.com/office/drawing/2014/main" id="{FAEFFC92-2F5E-16C0-7F50-32EFDDC974F8}"/>
                </a:ext>
              </a:extLst>
            </p:cNvPr>
            <p:cNvSpPr txBox="1">
              <a:spLocks/>
            </p:cNvSpPr>
            <p:nvPr/>
          </p:nvSpPr>
          <p:spPr>
            <a:xfrm rot="434579">
              <a:off x="3242703" y="2272876"/>
              <a:ext cx="2823457" cy="1568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Roboto Mono Medium"/>
                <a:buNone/>
                <a:defRPr sz="1400" b="0" i="0" u="none" strike="noStrike" cap="none">
                  <a:solidFill>
                    <a:schemeClr val="dk2"/>
                  </a:solidFill>
                  <a:latin typeface="Roboto Mono Medium"/>
                  <a:ea typeface="Roboto Mono Medium"/>
                  <a:cs typeface="Roboto Mono Medium"/>
                  <a:sym typeface="Roboto Mono Medium"/>
                </a:defRPr>
              </a:lvl1pPr>
              <a:lvl2pPr marL="914400" marR="0" lvl="1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2pPr>
              <a:lvl3pPr marL="1371600" marR="0" lvl="2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3pPr>
              <a:lvl4pPr marL="1828800" marR="0" lvl="3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4pPr>
              <a:lvl5pPr marL="2286000" marR="0" lvl="4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5pPr>
              <a:lvl6pPr marL="2743200" marR="0" lvl="5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6pPr>
              <a:lvl7pPr marL="3200400" marR="0" lvl="6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7pPr>
              <a:lvl8pPr marL="3657600" marR="0" lvl="7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8pPr>
              <a:lvl9pPr marL="4114800" marR="0" lvl="8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9pPr>
            </a:lstStyle>
            <a:p>
              <a:pPr marL="0" indent="0"/>
              <a:r>
                <a:rPr lang="en-US" sz="2800" dirty="0"/>
                <a:t>Top 2 Diverse Realizations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78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9139E-9AC7-41DA-D9B9-95890759F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520916-A56E-5323-F8A7-D58FA34965C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3845F4EA-FDDF-197C-81D4-FA04D1CC74C5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AR + VR Walkthrough</a:t>
            </a:r>
          </a:p>
        </p:txBody>
      </p:sp>
      <p:pic>
        <p:nvPicPr>
          <p:cNvPr id="6" name="Picture 5" descr="A diagram of a diagram of a business&#10;&#10;Description automatically generated with medium confidence">
            <a:extLst>
              <a:ext uri="{FF2B5EF4-FFF2-40B4-BE49-F238E27FC236}">
                <a16:creationId xmlns:a16="http://schemas.microsoft.com/office/drawing/2014/main" id="{407CB828-7AF9-5BBA-28F9-AC8E1ED5DE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379450" y="-401501"/>
            <a:ext cx="4385098" cy="651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051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029F1B0-0471-582C-456E-900512C138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622" y="1273451"/>
            <a:ext cx="4015110" cy="3196653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Immersive Experience</a:t>
            </a:r>
            <a:r>
              <a:rPr lang="en-US" dirty="0"/>
              <a:t>: Enhances user engagement through interactive 3D visuals.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Intuitive Navigation</a:t>
            </a:r>
            <a:r>
              <a:rPr lang="en-US" dirty="0"/>
              <a:t>: Helps students explore and plan using spatial interactions.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Innovative Appeal</a:t>
            </a:r>
            <a:r>
              <a:rPr lang="en-US" dirty="0"/>
              <a:t>: Attracts tech-savvy users with cutting-edge features.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EAC2AFE-1015-919C-8180-0D44E953660F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1922884" y="673396"/>
            <a:ext cx="886931" cy="572700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6968306B-508F-5304-19A6-5900D481814A}"/>
              </a:ext>
            </a:extLst>
          </p:cNvPr>
          <p:cNvSpPr txBox="1">
            <a:spLocks/>
          </p:cNvSpPr>
          <p:nvPr/>
        </p:nvSpPr>
        <p:spPr>
          <a:xfrm>
            <a:off x="6334187" y="658286"/>
            <a:ext cx="8869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Cons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2AFC667D-1B98-01C4-FFF9-32402E9B0EFC}"/>
              </a:ext>
            </a:extLst>
          </p:cNvPr>
          <p:cNvSpPr txBox="1">
            <a:spLocks/>
          </p:cNvSpPr>
          <p:nvPr/>
        </p:nvSpPr>
        <p:spPr>
          <a:xfrm>
            <a:off x="4723140" y="1273450"/>
            <a:ext cx="4015110" cy="319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High Barriers to Access</a:t>
            </a:r>
            <a:r>
              <a:rPr lang="en-US" dirty="0"/>
              <a:t>: Requires AR/VR-capable devices, limiting adoption.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Costly Development</a:t>
            </a:r>
            <a:r>
              <a:rPr lang="en-US" dirty="0"/>
              <a:t>: Significant investment in hardware and 3D design.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Complex for New Users</a:t>
            </a:r>
            <a:r>
              <a:rPr lang="en-US" dirty="0"/>
              <a:t>: Non-tech-savvy students may face challenges.</a:t>
            </a:r>
          </a:p>
        </p:txBody>
      </p:sp>
      <p:pic>
        <p:nvPicPr>
          <p:cNvPr id="13" name="Google Shape;404;p57">
            <a:extLst>
              <a:ext uri="{FF2B5EF4-FFF2-40B4-BE49-F238E27FC236}">
                <a16:creationId xmlns:a16="http://schemas.microsoft.com/office/drawing/2014/main" id="{F8D81D17-60F1-CFA0-44CF-669CB87682FA}"/>
              </a:ext>
            </a:extLst>
          </p:cNvPr>
          <p:cNvPicPr preferRelativeResize="0"/>
          <p:nvPr/>
        </p:nvPicPr>
        <p:blipFill>
          <a:blip r:embed="rId3" cstate="screen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9814" y="610812"/>
            <a:ext cx="568150" cy="6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04;p57">
            <a:extLst>
              <a:ext uri="{FF2B5EF4-FFF2-40B4-BE49-F238E27FC236}">
                <a16:creationId xmlns:a16="http://schemas.microsoft.com/office/drawing/2014/main" id="{958BF6C9-249D-3776-7247-EA87E438E7CB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964" y="517823"/>
            <a:ext cx="285044" cy="311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26;p59">
            <a:extLst>
              <a:ext uri="{FF2B5EF4-FFF2-40B4-BE49-F238E27FC236}">
                <a16:creationId xmlns:a16="http://schemas.microsoft.com/office/drawing/2014/main" id="{F39C7D15-2646-4331-4C6C-4F128F37F82B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40092">
            <a:off x="5787759" y="528812"/>
            <a:ext cx="522767" cy="600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4588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583BF-2F8D-B959-DD46-D72D798ED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6EC4B1-9061-CE5B-D8AE-182E8BC9B34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2A8AB914-1304-0A89-DB07-49C00EFD7F76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Website/PC App</a:t>
            </a:r>
          </a:p>
        </p:txBody>
      </p:sp>
      <p:pic>
        <p:nvPicPr>
          <p:cNvPr id="3" name="Picture 2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5F1497CF-7769-85E9-6230-CA9094DD515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1"/>
          <a:stretch/>
        </p:blipFill>
        <p:spPr>
          <a:xfrm rot="16200000">
            <a:off x="2580012" y="-1430250"/>
            <a:ext cx="3983973" cy="817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73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AC8BDE-24C4-98DD-758D-52B11517F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9FA1866-FACA-DE59-DF70-B81FD644E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622" y="1273451"/>
            <a:ext cx="4015110" cy="3196653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Wide Accessibility</a:t>
            </a:r>
            <a:r>
              <a:rPr lang="en-US" dirty="0"/>
              <a:t>: Works on any browser or device, no extra hardware needed.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User-Friendly Design</a:t>
            </a:r>
            <a:r>
              <a:rPr lang="en-US" dirty="0"/>
              <a:t>: Familiar interface ensures ease of use for all students.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Cost-Effective</a:t>
            </a:r>
            <a:r>
              <a:rPr lang="en-US" dirty="0"/>
              <a:t>: Lower development and maintenance expenses.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D1D475-B231-2BE3-D077-4F1F70F36E8F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1922884" y="673396"/>
            <a:ext cx="886931" cy="572700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11" name="Title 9">
            <a:extLst>
              <a:ext uri="{FF2B5EF4-FFF2-40B4-BE49-F238E27FC236}">
                <a16:creationId xmlns:a16="http://schemas.microsoft.com/office/drawing/2014/main" id="{D9A94B96-05F0-6227-9FF1-AE62EF2745CB}"/>
              </a:ext>
            </a:extLst>
          </p:cNvPr>
          <p:cNvSpPr txBox="1">
            <a:spLocks/>
          </p:cNvSpPr>
          <p:nvPr/>
        </p:nvSpPr>
        <p:spPr>
          <a:xfrm>
            <a:off x="6334187" y="658286"/>
            <a:ext cx="8869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Cons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1ECB1008-E850-16C7-65AD-E20BE7DD4BAD}"/>
              </a:ext>
            </a:extLst>
          </p:cNvPr>
          <p:cNvSpPr txBox="1">
            <a:spLocks/>
          </p:cNvSpPr>
          <p:nvPr/>
        </p:nvSpPr>
        <p:spPr>
          <a:xfrm>
            <a:off x="4723140" y="1273450"/>
            <a:ext cx="4015110" cy="3196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Lacks Immersion</a:t>
            </a:r>
            <a:r>
              <a:rPr lang="en-US" dirty="0"/>
              <a:t>: Provides a functional but less engaging experience.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Risk of Overcrowding</a:t>
            </a:r>
            <a:r>
              <a:rPr lang="en-US" dirty="0"/>
              <a:t>: Overloaded screens may confuse some users.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Limited Interactivity</a:t>
            </a:r>
            <a:r>
              <a:rPr lang="en-US" dirty="0"/>
              <a:t>: Offers fewer innovative features compared to AR/VR.</a:t>
            </a:r>
          </a:p>
        </p:txBody>
      </p:sp>
      <p:pic>
        <p:nvPicPr>
          <p:cNvPr id="13" name="Google Shape;404;p57">
            <a:extLst>
              <a:ext uri="{FF2B5EF4-FFF2-40B4-BE49-F238E27FC236}">
                <a16:creationId xmlns:a16="http://schemas.microsoft.com/office/drawing/2014/main" id="{0B4543AB-4B4D-2E17-ACFF-519DF84330DA}"/>
              </a:ext>
            </a:extLst>
          </p:cNvPr>
          <p:cNvPicPr preferRelativeResize="0"/>
          <p:nvPr/>
        </p:nvPicPr>
        <p:blipFill>
          <a:blip r:embed="rId3" cstate="screen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9814" y="610812"/>
            <a:ext cx="568150" cy="6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04;p57">
            <a:extLst>
              <a:ext uri="{FF2B5EF4-FFF2-40B4-BE49-F238E27FC236}">
                <a16:creationId xmlns:a16="http://schemas.microsoft.com/office/drawing/2014/main" id="{A731F13C-B1A4-0562-3CC3-7DAF4AE6A1B8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7964" y="517823"/>
            <a:ext cx="285044" cy="311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26;p59">
            <a:extLst>
              <a:ext uri="{FF2B5EF4-FFF2-40B4-BE49-F238E27FC236}">
                <a16:creationId xmlns:a16="http://schemas.microsoft.com/office/drawing/2014/main" id="{FB06CB6D-4938-06B2-F704-4C7C475703DA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40092">
            <a:off x="5787759" y="528812"/>
            <a:ext cx="522767" cy="6003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892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180AA60E-F0F8-C07F-5BDF-A136E780F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>
            <a:extLst>
              <a:ext uri="{FF2B5EF4-FFF2-40B4-BE49-F238E27FC236}">
                <a16:creationId xmlns:a16="http://schemas.microsoft.com/office/drawing/2014/main" id="{4598C81E-3104-2B83-07B4-940455EFB3F3}"/>
              </a:ext>
            </a:extLst>
          </p:cNvPr>
          <p:cNvPicPr preferRelativeResize="0"/>
          <p:nvPr/>
        </p:nvPicPr>
        <p:blipFill>
          <a:blip r:embed="rId3" cstate="screen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>
            <a:extLst>
              <a:ext uri="{FF2B5EF4-FFF2-40B4-BE49-F238E27FC236}">
                <a16:creationId xmlns:a16="http://schemas.microsoft.com/office/drawing/2014/main" id="{488FC128-EDB9-F555-6BEC-53504C04AEA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350" name="Google Shape;350;p53">
            <a:extLst>
              <a:ext uri="{FF2B5EF4-FFF2-40B4-BE49-F238E27FC236}">
                <a16:creationId xmlns:a16="http://schemas.microsoft.com/office/drawing/2014/main" id="{09EEA9E9-E2B7-85C7-C09C-FED732AB37CF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>
            <a:extLst>
              <a:ext uri="{FF2B5EF4-FFF2-40B4-BE49-F238E27FC236}">
                <a16:creationId xmlns:a16="http://schemas.microsoft.com/office/drawing/2014/main" id="{95FDB7B5-BCE4-BD52-4FDD-7CC515B185CD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>
            <a:extLst>
              <a:ext uri="{FF2B5EF4-FFF2-40B4-BE49-F238E27FC236}">
                <a16:creationId xmlns:a16="http://schemas.microsoft.com/office/drawing/2014/main" id="{065B4755-E5A8-F2EB-9B7D-A475B45828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2999" y="2409809"/>
            <a:ext cx="3798000" cy="1395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Selected Interface &amp; Rationale</a:t>
            </a:r>
          </a:p>
        </p:txBody>
      </p:sp>
      <p:pic>
        <p:nvPicPr>
          <p:cNvPr id="2" name="Google Shape;350;p53">
            <a:extLst>
              <a:ext uri="{FF2B5EF4-FFF2-40B4-BE49-F238E27FC236}">
                <a16:creationId xmlns:a16="http://schemas.microsoft.com/office/drawing/2014/main" id="{8F763FA2-A0C6-3552-A0B7-358D33C7D565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2321285"/>
            <a:ext cx="2036850" cy="810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358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86C4A-7AC7-4CE3-8170-80AFE99B2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CE9C96-30FA-3319-4306-572BCDF1733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94007ECC-73A2-C4E2-6BF6-6DA560278310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Comparisons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7223FDA-F25B-F206-C630-4BB2A2201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98196"/>
              </p:ext>
            </p:extLst>
          </p:nvPr>
        </p:nvGraphicFramePr>
        <p:xfrm>
          <a:off x="340066" y="816610"/>
          <a:ext cx="8592336" cy="3510280"/>
        </p:xfrm>
        <a:graphic>
          <a:graphicData uri="http://schemas.openxmlformats.org/drawingml/2006/table">
            <a:tbl>
              <a:tblPr firstRow="1" bandRow="1">
                <a:tableStyleId>{710CB372-2525-474F-9F3D-291556B7BE7B}</a:tableStyleId>
              </a:tblPr>
              <a:tblGrid>
                <a:gridCol w="2864112">
                  <a:extLst>
                    <a:ext uri="{9D8B030D-6E8A-4147-A177-3AD203B41FA5}">
                      <a16:colId xmlns:a16="http://schemas.microsoft.com/office/drawing/2014/main" val="414681117"/>
                    </a:ext>
                  </a:extLst>
                </a:gridCol>
                <a:gridCol w="2864112">
                  <a:extLst>
                    <a:ext uri="{9D8B030D-6E8A-4147-A177-3AD203B41FA5}">
                      <a16:colId xmlns:a16="http://schemas.microsoft.com/office/drawing/2014/main" val="1220268373"/>
                    </a:ext>
                  </a:extLst>
                </a:gridCol>
                <a:gridCol w="2864112">
                  <a:extLst>
                    <a:ext uri="{9D8B030D-6E8A-4147-A177-3AD203B41FA5}">
                      <a16:colId xmlns:a16="http://schemas.microsoft.com/office/drawing/2014/main" val="2001812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Aspect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AR + VR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Website/PC App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6001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User Engagement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High immersion, engaging interactivity.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Moderate engagement, practical interface.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8802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Ease of Access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Device-dependent, costly setup.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Accessible to all students.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4495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Cost and Development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High development and hardware costs.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Moderate costs with easier maintenance.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35337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Learning Curve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Steep for some users; tech-heavy.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Easy to use; familiar interface.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019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Scalability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Hard to scale without specialized devices.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Highly scalable with minimal restrictions.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7200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0916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>
          <a:extLst>
            <a:ext uri="{FF2B5EF4-FFF2-40B4-BE49-F238E27FC236}">
              <a16:creationId xmlns:a16="http://schemas.microsoft.com/office/drawing/2014/main" id="{6ACCD5E0-41E1-6C15-02C3-3D5AAC2A4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6">
            <a:extLst>
              <a:ext uri="{FF2B5EF4-FFF2-40B4-BE49-F238E27FC236}">
                <a16:creationId xmlns:a16="http://schemas.microsoft.com/office/drawing/2014/main" id="{68FD6D02-9F0F-931B-DD39-B00BE37AE3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1450" y="298830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Nguyen Gia Bao</a:t>
            </a:r>
            <a:endParaRPr sz="2400" dirty="0"/>
          </a:p>
        </p:txBody>
      </p:sp>
      <p:sp>
        <p:nvSpPr>
          <p:cNvPr id="564" name="Google Shape;564;p66">
            <a:extLst>
              <a:ext uri="{FF2B5EF4-FFF2-40B4-BE49-F238E27FC236}">
                <a16:creationId xmlns:a16="http://schemas.microsoft.com/office/drawing/2014/main" id="{CF515124-6F92-0CEC-352C-C38B5E56FA2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01450" y="379704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20210099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ET-E16 – K66</a:t>
            </a:r>
            <a:endParaRPr dirty="0"/>
          </a:p>
        </p:txBody>
      </p:sp>
      <p:sp>
        <p:nvSpPr>
          <p:cNvPr id="565" name="Google Shape;565;p66">
            <a:extLst>
              <a:ext uri="{FF2B5EF4-FFF2-40B4-BE49-F238E27FC236}">
                <a16:creationId xmlns:a16="http://schemas.microsoft.com/office/drawing/2014/main" id="{1BF6D022-E854-3F12-76C2-F86126DC6B8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521400" y="298830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Nguyen Do Hoang Minh</a:t>
            </a:r>
            <a:endParaRPr sz="2400" dirty="0"/>
          </a:p>
        </p:txBody>
      </p:sp>
      <p:sp>
        <p:nvSpPr>
          <p:cNvPr id="566" name="Google Shape;566;p66">
            <a:extLst>
              <a:ext uri="{FF2B5EF4-FFF2-40B4-BE49-F238E27FC236}">
                <a16:creationId xmlns:a16="http://schemas.microsoft.com/office/drawing/2014/main" id="{EEF78B6C-7693-7E27-D71B-51017CC3342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521400" y="379704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20210591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ET-E16 – K66</a:t>
            </a:r>
            <a:endParaRPr dirty="0"/>
          </a:p>
        </p:txBody>
      </p:sp>
      <p:sp>
        <p:nvSpPr>
          <p:cNvPr id="567" name="Google Shape;567;p66">
            <a:extLst>
              <a:ext uri="{FF2B5EF4-FFF2-40B4-BE49-F238E27FC236}">
                <a16:creationId xmlns:a16="http://schemas.microsoft.com/office/drawing/2014/main" id="{87E8CB1E-CFB1-E7FF-AAA2-7E434ED6584D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5741350" y="298830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Nguyen Huu Phong</a:t>
            </a:r>
            <a:endParaRPr sz="2400" dirty="0"/>
          </a:p>
        </p:txBody>
      </p:sp>
      <p:sp>
        <p:nvSpPr>
          <p:cNvPr id="568" name="Google Shape;568;p66">
            <a:extLst>
              <a:ext uri="{FF2B5EF4-FFF2-40B4-BE49-F238E27FC236}">
                <a16:creationId xmlns:a16="http://schemas.microsoft.com/office/drawing/2014/main" id="{8E37E0D3-7D3C-49C1-79CB-3E82F85E8CD1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5741350" y="379704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20210668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ET-E16 – K66</a:t>
            </a:r>
            <a:endParaRPr dirty="0"/>
          </a:p>
        </p:txBody>
      </p:sp>
      <p:pic>
        <p:nvPicPr>
          <p:cNvPr id="5" name="Picture 4" descr="A person with glasses&#10;&#10;Description automatically generated">
            <a:extLst>
              <a:ext uri="{FF2B5EF4-FFF2-40B4-BE49-F238E27FC236}">
                <a16:creationId xmlns:a16="http://schemas.microsoft.com/office/drawing/2014/main" id="{1B171119-1298-B8AE-7279-9D23454C86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16257">
            <a:off x="1316599" y="788919"/>
            <a:ext cx="1784605" cy="17846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Google Shape;364;p54">
            <a:extLst>
              <a:ext uri="{FF2B5EF4-FFF2-40B4-BE49-F238E27FC236}">
                <a16:creationId xmlns:a16="http://schemas.microsoft.com/office/drawing/2014/main" id="{F83DFB73-B7DA-4434-35E9-86CFD5610ED8}"/>
              </a:ext>
            </a:extLst>
          </p:cNvPr>
          <p:cNvSpPr/>
          <p:nvPr/>
        </p:nvSpPr>
        <p:spPr>
          <a:xfrm rot="1341486">
            <a:off x="2309301" y="641972"/>
            <a:ext cx="969818" cy="398947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" name="Google Shape;362;p54">
            <a:extLst>
              <a:ext uri="{FF2B5EF4-FFF2-40B4-BE49-F238E27FC236}">
                <a16:creationId xmlns:a16="http://schemas.microsoft.com/office/drawing/2014/main" id="{18830030-73E1-B3E9-026A-174D00FB53B1}"/>
              </a:ext>
            </a:extLst>
          </p:cNvPr>
          <p:cNvSpPr/>
          <p:nvPr/>
        </p:nvSpPr>
        <p:spPr>
          <a:xfrm rot="19790014">
            <a:off x="2499057" y="1913973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close-up of a child's face&#10;&#10;Description automatically generated">
            <a:extLst>
              <a:ext uri="{FF2B5EF4-FFF2-40B4-BE49-F238E27FC236}">
                <a16:creationId xmlns:a16="http://schemas.microsoft.com/office/drawing/2014/main" id="{830A7B1E-09DE-D522-A320-E0832E6E92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33211">
            <a:off x="3788185" y="522625"/>
            <a:ext cx="1636021" cy="21331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Google Shape;365;p54">
            <a:extLst>
              <a:ext uri="{FF2B5EF4-FFF2-40B4-BE49-F238E27FC236}">
                <a16:creationId xmlns:a16="http://schemas.microsoft.com/office/drawing/2014/main" id="{2EFEC1D1-CE21-DD80-509B-D11B62F083A7}"/>
              </a:ext>
            </a:extLst>
          </p:cNvPr>
          <p:cNvSpPr/>
          <p:nvPr/>
        </p:nvSpPr>
        <p:spPr>
          <a:xfrm>
            <a:off x="5117971" y="382626"/>
            <a:ext cx="571629" cy="743658"/>
          </a:xfrm>
          <a:custGeom>
            <a:avLst/>
            <a:gdLst/>
            <a:ahLst/>
            <a:cxnLst/>
            <a:rect l="l" t="t" r="r" b="b"/>
            <a:pathLst>
              <a:path w="28231" h="36727" extrusionOk="0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1" name="Google Shape;364;p54">
            <a:extLst>
              <a:ext uri="{FF2B5EF4-FFF2-40B4-BE49-F238E27FC236}">
                <a16:creationId xmlns:a16="http://schemas.microsoft.com/office/drawing/2014/main" id="{074A2F40-4835-90C0-F444-DF9623ABDF3D}"/>
              </a:ext>
            </a:extLst>
          </p:cNvPr>
          <p:cNvSpPr/>
          <p:nvPr/>
        </p:nvSpPr>
        <p:spPr>
          <a:xfrm rot="1341486">
            <a:off x="3502552" y="2308512"/>
            <a:ext cx="775114" cy="318853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13" name="Picture 12" descr="A person wearing headphones and glasses&#10;&#10;Description automatically generated">
            <a:extLst>
              <a:ext uri="{FF2B5EF4-FFF2-40B4-BE49-F238E27FC236}">
                <a16:creationId xmlns:a16="http://schemas.microsoft.com/office/drawing/2014/main" id="{4D8C9B40-65EC-FBE4-B1AD-F701AA89CAE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416736">
            <a:off x="5903982" y="889490"/>
            <a:ext cx="1775937" cy="17759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Google Shape;362;p54">
            <a:extLst>
              <a:ext uri="{FF2B5EF4-FFF2-40B4-BE49-F238E27FC236}">
                <a16:creationId xmlns:a16="http://schemas.microsoft.com/office/drawing/2014/main" id="{54FDA84D-14E2-D26C-A86F-474D16FE58FD}"/>
              </a:ext>
            </a:extLst>
          </p:cNvPr>
          <p:cNvSpPr/>
          <p:nvPr/>
        </p:nvSpPr>
        <p:spPr>
          <a:xfrm rot="19790014">
            <a:off x="7166826" y="2097766"/>
            <a:ext cx="934940" cy="550984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2;p54">
            <a:extLst>
              <a:ext uri="{FF2B5EF4-FFF2-40B4-BE49-F238E27FC236}">
                <a16:creationId xmlns:a16="http://schemas.microsoft.com/office/drawing/2014/main" id="{B49852F5-2B26-BEC3-A046-E07BBC2B1B2C}"/>
              </a:ext>
            </a:extLst>
          </p:cNvPr>
          <p:cNvSpPr/>
          <p:nvPr/>
        </p:nvSpPr>
        <p:spPr>
          <a:xfrm rot="19790014">
            <a:off x="5422602" y="779187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404;p57">
            <a:extLst>
              <a:ext uri="{FF2B5EF4-FFF2-40B4-BE49-F238E27FC236}">
                <a16:creationId xmlns:a16="http://schemas.microsoft.com/office/drawing/2014/main" id="{F8A74E6E-34FA-1A03-B36A-E13D1B4ECBE3}"/>
              </a:ext>
            </a:extLst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642" y="3283963"/>
            <a:ext cx="650158" cy="6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5;p57">
            <a:extLst>
              <a:ext uri="{FF2B5EF4-FFF2-40B4-BE49-F238E27FC236}">
                <a16:creationId xmlns:a16="http://schemas.microsoft.com/office/drawing/2014/main" id="{3B2B0E22-931F-AEC9-2EAE-F362A7EB0573}"/>
              </a:ext>
            </a:extLst>
          </p:cNvPr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510798">
            <a:off x="2906655" y="3992841"/>
            <a:ext cx="1400175" cy="253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26;p59">
            <a:extLst>
              <a:ext uri="{FF2B5EF4-FFF2-40B4-BE49-F238E27FC236}">
                <a16:creationId xmlns:a16="http://schemas.microsoft.com/office/drawing/2014/main" id="{1F7E6A98-631A-D2A5-E245-667F9F67FF1C}"/>
              </a:ext>
            </a:extLst>
          </p:cNvPr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40092">
            <a:off x="7481037" y="3403611"/>
            <a:ext cx="723025" cy="830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122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FFE3B-1915-6BD4-2F47-6230756BB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B9A996-8ADC-D019-AC68-7486A1DD6BF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10" name="Google Shape;404;p57">
            <a:extLst>
              <a:ext uri="{FF2B5EF4-FFF2-40B4-BE49-F238E27FC236}">
                <a16:creationId xmlns:a16="http://schemas.microsoft.com/office/drawing/2014/main" id="{F3007197-09D6-38E1-ED5E-47A11FEB94D1}"/>
              </a:ext>
            </a:extLst>
          </p:cNvPr>
          <p:cNvPicPr preferRelativeResize="0"/>
          <p:nvPr/>
        </p:nvPicPr>
        <p:blipFill>
          <a:blip r:embed="rId3" cstate="screen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3258" y="3676391"/>
            <a:ext cx="1199488" cy="130932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23224A7B-94EE-DE9A-42FC-EDCAD99EDE73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Selected Interface</a:t>
            </a:r>
          </a:p>
        </p:txBody>
      </p:sp>
      <p:pic>
        <p:nvPicPr>
          <p:cNvPr id="3" name="Picture 2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EFDAB814-932F-7C14-948B-1E8D52049C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1"/>
          <a:stretch/>
        </p:blipFill>
        <p:spPr>
          <a:xfrm rot="15987503">
            <a:off x="2679276" y="-1059507"/>
            <a:ext cx="3523990" cy="7228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Google Shape;498;p63">
            <a:extLst>
              <a:ext uri="{FF2B5EF4-FFF2-40B4-BE49-F238E27FC236}">
                <a16:creationId xmlns:a16="http://schemas.microsoft.com/office/drawing/2014/main" id="{89E90808-9F9D-27F8-D2ED-81B449DFCB8D}"/>
              </a:ext>
            </a:extLst>
          </p:cNvPr>
          <p:cNvSpPr/>
          <p:nvPr/>
        </p:nvSpPr>
        <p:spPr>
          <a:xfrm rot="3583695">
            <a:off x="474623" y="3717695"/>
            <a:ext cx="1673078" cy="889574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40035" y="0"/>
                </a:moveTo>
                <a:lnTo>
                  <a:pt x="0" y="15402"/>
                </a:lnTo>
                <a:cubicBezTo>
                  <a:pt x="0" y="15402"/>
                  <a:pt x="1513" y="15761"/>
                  <a:pt x="1873" y="16638"/>
                </a:cubicBezTo>
                <a:cubicBezTo>
                  <a:pt x="2237" y="17514"/>
                  <a:pt x="1524" y="18526"/>
                  <a:pt x="1524" y="18526"/>
                </a:cubicBezTo>
                <a:cubicBezTo>
                  <a:pt x="1524" y="18526"/>
                  <a:pt x="2999" y="18885"/>
                  <a:pt x="3380" y="19816"/>
                </a:cubicBezTo>
                <a:cubicBezTo>
                  <a:pt x="3767" y="20752"/>
                  <a:pt x="2885" y="22439"/>
                  <a:pt x="2885" y="22439"/>
                </a:cubicBezTo>
                <a:cubicBezTo>
                  <a:pt x="2885" y="22439"/>
                  <a:pt x="4447" y="23011"/>
                  <a:pt x="4703" y="23631"/>
                </a:cubicBezTo>
                <a:cubicBezTo>
                  <a:pt x="4958" y="24252"/>
                  <a:pt x="4327" y="25960"/>
                  <a:pt x="4327" y="25960"/>
                </a:cubicBezTo>
                <a:lnTo>
                  <a:pt x="44051" y="10684"/>
                </a:lnTo>
                <a:cubicBezTo>
                  <a:pt x="41510" y="9791"/>
                  <a:pt x="42609" y="7168"/>
                  <a:pt x="42609" y="7168"/>
                </a:cubicBezTo>
                <a:cubicBezTo>
                  <a:pt x="42609" y="7168"/>
                  <a:pt x="41521" y="6466"/>
                  <a:pt x="41047" y="5753"/>
                </a:cubicBezTo>
                <a:cubicBezTo>
                  <a:pt x="40574" y="5040"/>
                  <a:pt x="41434" y="3418"/>
                  <a:pt x="41434" y="3418"/>
                </a:cubicBezTo>
                <a:cubicBezTo>
                  <a:pt x="41434" y="3418"/>
                  <a:pt x="39806" y="2993"/>
                  <a:pt x="39491" y="2221"/>
                </a:cubicBezTo>
                <a:cubicBezTo>
                  <a:pt x="39175" y="1442"/>
                  <a:pt x="40035" y="0"/>
                  <a:pt x="40035" y="0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98;p63">
            <a:extLst>
              <a:ext uri="{FF2B5EF4-FFF2-40B4-BE49-F238E27FC236}">
                <a16:creationId xmlns:a16="http://schemas.microsoft.com/office/drawing/2014/main" id="{9F64FBB6-E36D-4222-57F1-60F6488DA576}"/>
              </a:ext>
            </a:extLst>
          </p:cNvPr>
          <p:cNvSpPr/>
          <p:nvPr/>
        </p:nvSpPr>
        <p:spPr>
          <a:xfrm rot="2263874">
            <a:off x="6352056" y="457743"/>
            <a:ext cx="2173031" cy="801079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40035" y="0"/>
                </a:moveTo>
                <a:lnTo>
                  <a:pt x="0" y="15402"/>
                </a:lnTo>
                <a:cubicBezTo>
                  <a:pt x="0" y="15402"/>
                  <a:pt x="1513" y="15761"/>
                  <a:pt x="1873" y="16638"/>
                </a:cubicBezTo>
                <a:cubicBezTo>
                  <a:pt x="2237" y="17514"/>
                  <a:pt x="1524" y="18526"/>
                  <a:pt x="1524" y="18526"/>
                </a:cubicBezTo>
                <a:cubicBezTo>
                  <a:pt x="1524" y="18526"/>
                  <a:pt x="2999" y="18885"/>
                  <a:pt x="3380" y="19816"/>
                </a:cubicBezTo>
                <a:cubicBezTo>
                  <a:pt x="3767" y="20752"/>
                  <a:pt x="2885" y="22439"/>
                  <a:pt x="2885" y="22439"/>
                </a:cubicBezTo>
                <a:cubicBezTo>
                  <a:pt x="2885" y="22439"/>
                  <a:pt x="4447" y="23011"/>
                  <a:pt x="4703" y="23631"/>
                </a:cubicBezTo>
                <a:cubicBezTo>
                  <a:pt x="4958" y="24252"/>
                  <a:pt x="4327" y="25960"/>
                  <a:pt x="4327" y="25960"/>
                </a:cubicBezTo>
                <a:lnTo>
                  <a:pt x="44051" y="10684"/>
                </a:lnTo>
                <a:cubicBezTo>
                  <a:pt x="41510" y="9791"/>
                  <a:pt x="42609" y="7168"/>
                  <a:pt x="42609" y="7168"/>
                </a:cubicBezTo>
                <a:cubicBezTo>
                  <a:pt x="42609" y="7168"/>
                  <a:pt x="41521" y="6466"/>
                  <a:pt x="41047" y="5753"/>
                </a:cubicBezTo>
                <a:cubicBezTo>
                  <a:pt x="40574" y="5040"/>
                  <a:pt x="41434" y="3418"/>
                  <a:pt x="41434" y="3418"/>
                </a:cubicBezTo>
                <a:cubicBezTo>
                  <a:pt x="41434" y="3418"/>
                  <a:pt x="39806" y="2993"/>
                  <a:pt x="39491" y="2221"/>
                </a:cubicBezTo>
                <a:cubicBezTo>
                  <a:pt x="39175" y="1442"/>
                  <a:pt x="40035" y="0"/>
                  <a:pt x="40035" y="0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343;p52">
            <a:extLst>
              <a:ext uri="{FF2B5EF4-FFF2-40B4-BE49-F238E27FC236}">
                <a16:creationId xmlns:a16="http://schemas.microsoft.com/office/drawing/2014/main" id="{AFD7FF34-7DB0-CB3F-2A9A-7F20286A5995}"/>
              </a:ext>
            </a:extLst>
          </p:cNvPr>
          <p:cNvPicPr preferRelativeResize="0"/>
          <p:nvPr/>
        </p:nvPicPr>
        <p:blipFill>
          <a:blip r:embed="rId5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782544" flipH="1">
            <a:off x="2915347" y="-1040634"/>
            <a:ext cx="2515628" cy="11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73;p55">
            <a:extLst>
              <a:ext uri="{FF2B5EF4-FFF2-40B4-BE49-F238E27FC236}">
                <a16:creationId xmlns:a16="http://schemas.microsoft.com/office/drawing/2014/main" id="{C6727D23-46A5-F761-B2CF-805468E7B0CE}"/>
              </a:ext>
            </a:extLst>
          </p:cNvPr>
          <p:cNvPicPr preferRelativeResize="0"/>
          <p:nvPr/>
        </p:nvPicPr>
        <p:blipFill>
          <a:blip r:embed="rId6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224925" y="488984"/>
            <a:ext cx="2864652" cy="151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5;p57">
            <a:extLst>
              <a:ext uri="{FF2B5EF4-FFF2-40B4-BE49-F238E27FC236}">
                <a16:creationId xmlns:a16="http://schemas.microsoft.com/office/drawing/2014/main" id="{04C638EB-881D-C52A-9500-420B3122BD15}"/>
              </a:ext>
            </a:extLst>
          </p:cNvPr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91595">
            <a:off x="7331030" y="3374661"/>
            <a:ext cx="3222615" cy="77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04;p57">
            <a:extLst>
              <a:ext uri="{FF2B5EF4-FFF2-40B4-BE49-F238E27FC236}">
                <a16:creationId xmlns:a16="http://schemas.microsoft.com/office/drawing/2014/main" id="{91FDDB36-A794-6A1A-0131-B09593BEC37A}"/>
              </a:ext>
            </a:extLst>
          </p:cNvPr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6094" y="4430936"/>
            <a:ext cx="1368107" cy="149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26;p59">
            <a:extLst>
              <a:ext uri="{FF2B5EF4-FFF2-40B4-BE49-F238E27FC236}">
                <a16:creationId xmlns:a16="http://schemas.microsoft.com/office/drawing/2014/main" id="{9E897371-2E1D-928E-D3CB-4EBEDAC327A6}"/>
              </a:ext>
            </a:extLst>
          </p:cNvPr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40092">
            <a:off x="-404324" y="1733759"/>
            <a:ext cx="1100610" cy="1263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66;p54">
            <a:extLst>
              <a:ext uri="{FF2B5EF4-FFF2-40B4-BE49-F238E27FC236}">
                <a16:creationId xmlns:a16="http://schemas.microsoft.com/office/drawing/2014/main" id="{67D37651-39D4-414B-99BE-DB298407D3ED}"/>
              </a:ext>
            </a:extLst>
          </p:cNvPr>
          <p:cNvPicPr preferRelativeResize="0"/>
          <p:nvPr/>
        </p:nvPicPr>
        <p:blipFill>
          <a:blip r:embed="rId5" cstate="screen">
            <a:alphaModFix amt="8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649975">
            <a:off x="8019293" y="222385"/>
            <a:ext cx="2541377" cy="12717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2886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90CAC-C2BB-F26B-B7E7-5CF8754F2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3638" y="1522674"/>
            <a:ext cx="3673866" cy="2270400"/>
          </a:xfrm>
        </p:spPr>
        <p:txBody>
          <a:bodyPr/>
          <a:lstStyle/>
          <a:p>
            <a:r>
              <a:rPr lang="en-US" dirty="0"/>
              <a:t>Immersive and engaging but requires expensive hardware.</a:t>
            </a:r>
          </a:p>
          <a:p>
            <a:r>
              <a:rPr lang="en-US" dirty="0"/>
              <a:t>High development costs and steep learning curve for some users.</a:t>
            </a:r>
          </a:p>
          <a:p>
            <a:r>
              <a:rPr lang="en-US" dirty="0"/>
              <a:t>Less practical for HUST students who prioritize simplicity and accessibility.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BFAA09-E883-D0FF-3475-70AB2A72A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Rationale</a:t>
            </a:r>
          </a:p>
        </p:txBody>
      </p:sp>
      <p:pic>
        <p:nvPicPr>
          <p:cNvPr id="1026" name="Picture 2" descr="Augmented Reality in Education: Examples, Benefits, &amp; Use Cases - ArborXR">
            <a:extLst>
              <a:ext uri="{FF2B5EF4-FFF2-40B4-BE49-F238E27FC236}">
                <a16:creationId xmlns:a16="http://schemas.microsoft.com/office/drawing/2014/main" id="{C8B75141-D042-6670-DF52-7B554E154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403309">
            <a:off x="4942210" y="819279"/>
            <a:ext cx="2565223" cy="1352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Virtual Reality Is Changing Education | LSU Online">
            <a:extLst>
              <a:ext uri="{FF2B5EF4-FFF2-40B4-BE49-F238E27FC236}">
                <a16:creationId xmlns:a16="http://schemas.microsoft.com/office/drawing/2014/main" id="{C2523159-976A-540D-928A-AC803BA81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02181">
            <a:off x="5935154" y="1972659"/>
            <a:ext cx="2481458" cy="1397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5702401-404C-28B2-DC87-AD17FC993338}"/>
              </a:ext>
            </a:extLst>
          </p:cNvPr>
          <p:cNvGrpSpPr/>
          <p:nvPr/>
        </p:nvGrpSpPr>
        <p:grpSpPr>
          <a:xfrm>
            <a:off x="4725553" y="2462160"/>
            <a:ext cx="2025287" cy="2160488"/>
            <a:chOff x="2563435" y="975197"/>
            <a:chExt cx="3710017" cy="3392763"/>
          </a:xfrm>
        </p:grpSpPr>
        <p:grpSp>
          <p:nvGrpSpPr>
            <p:cNvPr id="5" name="Google Shape;495;p63">
              <a:extLst>
                <a:ext uri="{FF2B5EF4-FFF2-40B4-BE49-F238E27FC236}">
                  <a16:creationId xmlns:a16="http://schemas.microsoft.com/office/drawing/2014/main" id="{E3F1F3E7-3CF8-0CED-ADE3-02E41021BA12}"/>
                </a:ext>
              </a:extLst>
            </p:cNvPr>
            <p:cNvGrpSpPr/>
            <p:nvPr/>
          </p:nvGrpSpPr>
          <p:grpSpPr>
            <a:xfrm>
              <a:off x="2563435" y="975197"/>
              <a:ext cx="3710017" cy="3392763"/>
              <a:chOff x="-331425" y="1579700"/>
              <a:chExt cx="1880250" cy="1905825"/>
            </a:xfrm>
          </p:grpSpPr>
          <p:sp>
            <p:nvSpPr>
              <p:cNvPr id="7" name="Google Shape;496;p63">
                <a:extLst>
                  <a:ext uri="{FF2B5EF4-FFF2-40B4-BE49-F238E27FC236}">
                    <a16:creationId xmlns:a16="http://schemas.microsoft.com/office/drawing/2014/main" id="{C849248E-AD9D-5915-5E01-417BC677F93D}"/>
                  </a:ext>
                </a:extLst>
              </p:cNvPr>
              <p:cNvSpPr/>
              <p:nvPr/>
            </p:nvSpPr>
            <p:spPr>
              <a:xfrm>
                <a:off x="-72650" y="1864050"/>
                <a:ext cx="1621475" cy="1621475"/>
              </a:xfrm>
              <a:custGeom>
                <a:avLst/>
                <a:gdLst/>
                <a:ahLst/>
                <a:cxnLst/>
                <a:rect l="l" t="t" r="r" b="b"/>
                <a:pathLst>
                  <a:path w="64859" h="64859" extrusionOk="0">
                    <a:moveTo>
                      <a:pt x="7060" y="1"/>
                    </a:moveTo>
                    <a:lnTo>
                      <a:pt x="1" y="57794"/>
                    </a:lnTo>
                    <a:lnTo>
                      <a:pt x="57800" y="64858"/>
                    </a:lnTo>
                    <a:lnTo>
                      <a:pt x="64858" y="7060"/>
                    </a:lnTo>
                    <a:lnTo>
                      <a:pt x="58170" y="6238"/>
                    </a:lnTo>
                    <a:lnTo>
                      <a:pt x="58170" y="6238"/>
                    </a:lnTo>
                    <a:cubicBezTo>
                      <a:pt x="59249" y="7937"/>
                      <a:pt x="58324" y="10802"/>
                      <a:pt x="55874" y="10802"/>
                    </a:cubicBezTo>
                    <a:cubicBezTo>
                      <a:pt x="55742" y="10802"/>
                      <a:pt x="55605" y="10794"/>
                      <a:pt x="55465" y="10777"/>
                    </a:cubicBezTo>
                    <a:cubicBezTo>
                      <a:pt x="52716" y="10439"/>
                      <a:pt x="52395" y="7185"/>
                      <a:pt x="53935" y="5721"/>
                    </a:cubicBezTo>
                    <a:lnTo>
                      <a:pt x="48068" y="5008"/>
                    </a:lnTo>
                    <a:lnTo>
                      <a:pt x="48068" y="5008"/>
                    </a:lnTo>
                    <a:cubicBezTo>
                      <a:pt x="48897" y="6661"/>
                      <a:pt x="47978" y="9180"/>
                      <a:pt x="45724" y="9180"/>
                    </a:cubicBezTo>
                    <a:cubicBezTo>
                      <a:pt x="45596" y="9180"/>
                      <a:pt x="45463" y="9172"/>
                      <a:pt x="45325" y="9155"/>
                    </a:cubicBezTo>
                    <a:cubicBezTo>
                      <a:pt x="42784" y="8845"/>
                      <a:pt x="42397" y="5955"/>
                      <a:pt x="43671" y="4464"/>
                    </a:cubicBezTo>
                    <a:lnTo>
                      <a:pt x="37369" y="3702"/>
                    </a:lnTo>
                    <a:lnTo>
                      <a:pt x="37369" y="3702"/>
                    </a:lnTo>
                    <a:cubicBezTo>
                      <a:pt x="37603" y="3974"/>
                      <a:pt x="37782" y="4284"/>
                      <a:pt x="37907" y="4621"/>
                    </a:cubicBezTo>
                    <a:cubicBezTo>
                      <a:pt x="38098" y="5062"/>
                      <a:pt x="38169" y="5547"/>
                      <a:pt x="38109" y="6026"/>
                    </a:cubicBezTo>
                    <a:lnTo>
                      <a:pt x="37929" y="6728"/>
                    </a:lnTo>
                    <a:cubicBezTo>
                      <a:pt x="37487" y="7799"/>
                      <a:pt x="36466" y="8409"/>
                      <a:pt x="35415" y="8409"/>
                    </a:cubicBezTo>
                    <a:cubicBezTo>
                      <a:pt x="34849" y="8409"/>
                      <a:pt x="34274" y="8232"/>
                      <a:pt x="33777" y="7854"/>
                    </a:cubicBezTo>
                    <a:cubicBezTo>
                      <a:pt x="33472" y="7647"/>
                      <a:pt x="33211" y="7392"/>
                      <a:pt x="32998" y="7092"/>
                    </a:cubicBezTo>
                    <a:cubicBezTo>
                      <a:pt x="32558" y="6494"/>
                      <a:pt x="32340" y="5802"/>
                      <a:pt x="32432" y="5051"/>
                    </a:cubicBezTo>
                    <a:cubicBezTo>
                      <a:pt x="32519" y="4333"/>
                      <a:pt x="32884" y="3674"/>
                      <a:pt x="33450" y="3223"/>
                    </a:cubicBezTo>
                    <a:lnTo>
                      <a:pt x="26761" y="2406"/>
                    </a:lnTo>
                    <a:lnTo>
                      <a:pt x="26761" y="2406"/>
                    </a:lnTo>
                    <a:cubicBezTo>
                      <a:pt x="27618" y="4006"/>
                      <a:pt x="26733" y="6506"/>
                      <a:pt x="24519" y="6506"/>
                    </a:cubicBezTo>
                    <a:cubicBezTo>
                      <a:pt x="24398" y="6506"/>
                      <a:pt x="24273" y="6498"/>
                      <a:pt x="24144" y="6483"/>
                    </a:cubicBezTo>
                    <a:cubicBezTo>
                      <a:pt x="21662" y="6178"/>
                      <a:pt x="21303" y="3315"/>
                      <a:pt x="22587" y="1895"/>
                    </a:cubicBezTo>
                    <a:lnTo>
                      <a:pt x="17493" y="1274"/>
                    </a:lnTo>
                    <a:lnTo>
                      <a:pt x="17493" y="1274"/>
                    </a:lnTo>
                    <a:cubicBezTo>
                      <a:pt x="17536" y="1405"/>
                      <a:pt x="17564" y="1541"/>
                      <a:pt x="17585" y="1677"/>
                    </a:cubicBezTo>
                    <a:cubicBezTo>
                      <a:pt x="17607" y="2194"/>
                      <a:pt x="17651" y="2787"/>
                      <a:pt x="17389" y="3266"/>
                    </a:cubicBezTo>
                    <a:cubicBezTo>
                      <a:pt x="17134" y="3729"/>
                      <a:pt x="16927" y="4164"/>
                      <a:pt x="16464" y="4469"/>
                    </a:cubicBezTo>
                    <a:cubicBezTo>
                      <a:pt x="16002" y="4779"/>
                      <a:pt x="15577" y="5030"/>
                      <a:pt x="15011" y="5089"/>
                    </a:cubicBezTo>
                    <a:cubicBezTo>
                      <a:pt x="14876" y="5109"/>
                      <a:pt x="14739" y="5118"/>
                      <a:pt x="14603" y="5118"/>
                    </a:cubicBezTo>
                    <a:cubicBezTo>
                      <a:pt x="14237" y="5118"/>
                      <a:pt x="13872" y="5049"/>
                      <a:pt x="13531" y="4910"/>
                    </a:cubicBezTo>
                    <a:cubicBezTo>
                      <a:pt x="11838" y="4213"/>
                      <a:pt x="11256" y="2112"/>
                      <a:pt x="12355" y="648"/>
                    </a:cubicBezTo>
                    <a:lnTo>
                      <a:pt x="7060" y="1"/>
                    </a:ln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497;p63">
                <a:extLst>
                  <a:ext uri="{FF2B5EF4-FFF2-40B4-BE49-F238E27FC236}">
                    <a16:creationId xmlns:a16="http://schemas.microsoft.com/office/drawing/2014/main" id="{37991FC0-FB1F-9B4C-620C-3047ECE4D301}"/>
                  </a:ext>
                </a:extLst>
              </p:cNvPr>
              <p:cNvSpPr/>
              <p:nvPr/>
            </p:nvSpPr>
            <p:spPr>
              <a:xfrm>
                <a:off x="-82425" y="1854000"/>
                <a:ext cx="1621450" cy="1621725"/>
              </a:xfrm>
              <a:custGeom>
                <a:avLst/>
                <a:gdLst/>
                <a:ahLst/>
                <a:cxnLst/>
                <a:rect l="l" t="t" r="r" b="b"/>
                <a:pathLst>
                  <a:path w="64858" h="64869" extrusionOk="0">
                    <a:moveTo>
                      <a:pt x="7064" y="0"/>
                    </a:moveTo>
                    <a:lnTo>
                      <a:pt x="0" y="57810"/>
                    </a:lnTo>
                    <a:lnTo>
                      <a:pt x="57799" y="64868"/>
                    </a:lnTo>
                    <a:lnTo>
                      <a:pt x="64857" y="7064"/>
                    </a:lnTo>
                    <a:lnTo>
                      <a:pt x="58169" y="6248"/>
                    </a:lnTo>
                    <a:lnTo>
                      <a:pt x="58169" y="6248"/>
                    </a:lnTo>
                    <a:cubicBezTo>
                      <a:pt x="59248" y="7947"/>
                      <a:pt x="58323" y="10812"/>
                      <a:pt x="55873" y="10812"/>
                    </a:cubicBezTo>
                    <a:cubicBezTo>
                      <a:pt x="55741" y="10812"/>
                      <a:pt x="55605" y="10804"/>
                      <a:pt x="55464" y="10787"/>
                    </a:cubicBezTo>
                    <a:cubicBezTo>
                      <a:pt x="52715" y="10449"/>
                      <a:pt x="52394" y="7195"/>
                      <a:pt x="53935" y="5731"/>
                    </a:cubicBezTo>
                    <a:lnTo>
                      <a:pt x="48068" y="5018"/>
                    </a:lnTo>
                    <a:lnTo>
                      <a:pt x="48068" y="5018"/>
                    </a:lnTo>
                    <a:cubicBezTo>
                      <a:pt x="48897" y="6671"/>
                      <a:pt x="47982" y="9190"/>
                      <a:pt x="45724" y="9190"/>
                    </a:cubicBezTo>
                    <a:cubicBezTo>
                      <a:pt x="45595" y="9190"/>
                      <a:pt x="45462" y="9182"/>
                      <a:pt x="45325" y="9165"/>
                    </a:cubicBezTo>
                    <a:cubicBezTo>
                      <a:pt x="42783" y="8849"/>
                      <a:pt x="42397" y="5965"/>
                      <a:pt x="43670" y="4474"/>
                    </a:cubicBezTo>
                    <a:lnTo>
                      <a:pt x="37368" y="3701"/>
                    </a:lnTo>
                    <a:lnTo>
                      <a:pt x="37368" y="3701"/>
                    </a:lnTo>
                    <a:cubicBezTo>
                      <a:pt x="37602" y="3973"/>
                      <a:pt x="37781" y="4289"/>
                      <a:pt x="37907" y="4621"/>
                    </a:cubicBezTo>
                    <a:cubicBezTo>
                      <a:pt x="38097" y="5061"/>
                      <a:pt x="38168" y="5551"/>
                      <a:pt x="38108" y="6025"/>
                    </a:cubicBezTo>
                    <a:cubicBezTo>
                      <a:pt x="38048" y="6264"/>
                      <a:pt x="37988" y="6498"/>
                      <a:pt x="37928" y="6732"/>
                    </a:cubicBezTo>
                    <a:cubicBezTo>
                      <a:pt x="37486" y="7801"/>
                      <a:pt x="36463" y="8410"/>
                      <a:pt x="35412" y="8410"/>
                    </a:cubicBezTo>
                    <a:cubicBezTo>
                      <a:pt x="34846" y="8410"/>
                      <a:pt x="34272" y="8234"/>
                      <a:pt x="33776" y="7859"/>
                    </a:cubicBezTo>
                    <a:cubicBezTo>
                      <a:pt x="33471" y="7652"/>
                      <a:pt x="33210" y="7396"/>
                      <a:pt x="32998" y="7097"/>
                    </a:cubicBezTo>
                    <a:cubicBezTo>
                      <a:pt x="32557" y="6498"/>
                      <a:pt x="32339" y="5802"/>
                      <a:pt x="32432" y="5056"/>
                    </a:cubicBezTo>
                    <a:cubicBezTo>
                      <a:pt x="32519" y="4332"/>
                      <a:pt x="32889" y="3679"/>
                      <a:pt x="33455" y="3222"/>
                    </a:cubicBezTo>
                    <a:lnTo>
                      <a:pt x="26766" y="2406"/>
                    </a:lnTo>
                    <a:lnTo>
                      <a:pt x="26766" y="2406"/>
                    </a:lnTo>
                    <a:cubicBezTo>
                      <a:pt x="27623" y="4005"/>
                      <a:pt x="26737" y="6505"/>
                      <a:pt x="24523" y="6505"/>
                    </a:cubicBezTo>
                    <a:cubicBezTo>
                      <a:pt x="24402" y="6505"/>
                      <a:pt x="24277" y="6497"/>
                      <a:pt x="24148" y="6482"/>
                    </a:cubicBezTo>
                    <a:cubicBezTo>
                      <a:pt x="21666" y="6177"/>
                      <a:pt x="21307" y="3320"/>
                      <a:pt x="22592" y="1899"/>
                    </a:cubicBezTo>
                    <a:lnTo>
                      <a:pt x="17497" y="1274"/>
                    </a:lnTo>
                    <a:lnTo>
                      <a:pt x="17497" y="1274"/>
                    </a:lnTo>
                    <a:cubicBezTo>
                      <a:pt x="17541" y="1410"/>
                      <a:pt x="17568" y="1540"/>
                      <a:pt x="17590" y="1676"/>
                    </a:cubicBezTo>
                    <a:cubicBezTo>
                      <a:pt x="17612" y="2193"/>
                      <a:pt x="17655" y="2787"/>
                      <a:pt x="17394" y="3265"/>
                    </a:cubicBezTo>
                    <a:cubicBezTo>
                      <a:pt x="17138" y="3728"/>
                      <a:pt x="16931" y="4163"/>
                      <a:pt x="16469" y="4474"/>
                    </a:cubicBezTo>
                    <a:cubicBezTo>
                      <a:pt x="16006" y="4778"/>
                      <a:pt x="15582" y="5029"/>
                      <a:pt x="15016" y="5089"/>
                    </a:cubicBezTo>
                    <a:cubicBezTo>
                      <a:pt x="14879" y="5110"/>
                      <a:pt x="14741" y="5120"/>
                      <a:pt x="14604" y="5120"/>
                    </a:cubicBezTo>
                    <a:cubicBezTo>
                      <a:pt x="14238" y="5120"/>
                      <a:pt x="13875" y="5047"/>
                      <a:pt x="13535" y="4909"/>
                    </a:cubicBezTo>
                    <a:cubicBezTo>
                      <a:pt x="11843" y="4218"/>
                      <a:pt x="11260" y="2112"/>
                      <a:pt x="12360" y="648"/>
                    </a:cubicBezTo>
                    <a:lnTo>
                      <a:pt x="70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2863" dist="38100" dir="21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498;p63">
                <a:extLst>
                  <a:ext uri="{FF2B5EF4-FFF2-40B4-BE49-F238E27FC236}">
                    <a16:creationId xmlns:a16="http://schemas.microsoft.com/office/drawing/2014/main" id="{689C0787-B058-53D7-75F3-70681DECD197}"/>
                  </a:ext>
                </a:extLst>
              </p:cNvPr>
              <p:cNvSpPr/>
              <p:nvPr/>
            </p:nvSpPr>
            <p:spPr>
              <a:xfrm>
                <a:off x="-331425" y="1579700"/>
                <a:ext cx="1101300" cy="649025"/>
              </a:xfrm>
              <a:custGeom>
                <a:avLst/>
                <a:gdLst/>
                <a:ahLst/>
                <a:cxnLst/>
                <a:rect l="l" t="t" r="r" b="b"/>
                <a:pathLst>
                  <a:path w="44052" h="25961" extrusionOk="0">
                    <a:moveTo>
                      <a:pt x="40035" y="0"/>
                    </a:moveTo>
                    <a:lnTo>
                      <a:pt x="0" y="15402"/>
                    </a:lnTo>
                    <a:cubicBezTo>
                      <a:pt x="0" y="15402"/>
                      <a:pt x="1513" y="15761"/>
                      <a:pt x="1873" y="16638"/>
                    </a:cubicBezTo>
                    <a:cubicBezTo>
                      <a:pt x="2237" y="17514"/>
                      <a:pt x="1524" y="18526"/>
                      <a:pt x="1524" y="18526"/>
                    </a:cubicBezTo>
                    <a:cubicBezTo>
                      <a:pt x="1524" y="18526"/>
                      <a:pt x="2999" y="18885"/>
                      <a:pt x="3380" y="19816"/>
                    </a:cubicBezTo>
                    <a:cubicBezTo>
                      <a:pt x="3767" y="20752"/>
                      <a:pt x="2885" y="22439"/>
                      <a:pt x="2885" y="22439"/>
                    </a:cubicBezTo>
                    <a:cubicBezTo>
                      <a:pt x="2885" y="22439"/>
                      <a:pt x="4447" y="23011"/>
                      <a:pt x="4703" y="23631"/>
                    </a:cubicBezTo>
                    <a:cubicBezTo>
                      <a:pt x="4958" y="24252"/>
                      <a:pt x="4327" y="25960"/>
                      <a:pt x="4327" y="25960"/>
                    </a:cubicBezTo>
                    <a:lnTo>
                      <a:pt x="44051" y="10684"/>
                    </a:lnTo>
                    <a:cubicBezTo>
                      <a:pt x="41510" y="9791"/>
                      <a:pt x="42609" y="7168"/>
                      <a:pt x="42609" y="7168"/>
                    </a:cubicBezTo>
                    <a:cubicBezTo>
                      <a:pt x="42609" y="7168"/>
                      <a:pt x="41521" y="6466"/>
                      <a:pt x="41047" y="5753"/>
                    </a:cubicBezTo>
                    <a:cubicBezTo>
                      <a:pt x="40574" y="5040"/>
                      <a:pt x="41434" y="3418"/>
                      <a:pt x="41434" y="3418"/>
                    </a:cubicBezTo>
                    <a:cubicBezTo>
                      <a:pt x="41434" y="3418"/>
                      <a:pt x="39806" y="2993"/>
                      <a:pt x="39491" y="2221"/>
                    </a:cubicBezTo>
                    <a:cubicBezTo>
                      <a:pt x="39175" y="1442"/>
                      <a:pt x="40035" y="0"/>
                      <a:pt x="40035" y="0"/>
                    </a:cubicBez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315;p50">
              <a:extLst>
                <a:ext uri="{FF2B5EF4-FFF2-40B4-BE49-F238E27FC236}">
                  <a16:creationId xmlns:a16="http://schemas.microsoft.com/office/drawing/2014/main" id="{F62BD206-714F-B63D-EC15-B40C29C4A3D4}"/>
                </a:ext>
              </a:extLst>
            </p:cNvPr>
            <p:cNvSpPr txBox="1">
              <a:spLocks/>
            </p:cNvSpPr>
            <p:nvPr/>
          </p:nvSpPr>
          <p:spPr>
            <a:xfrm rot="434579">
              <a:off x="3242703" y="2272876"/>
              <a:ext cx="2823457" cy="1568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Roboto Mono Medium"/>
                <a:buNone/>
                <a:defRPr sz="1400" b="0" i="0" u="none" strike="noStrike" cap="none">
                  <a:solidFill>
                    <a:schemeClr val="dk2"/>
                  </a:solidFill>
                  <a:latin typeface="Roboto Mono Medium"/>
                  <a:ea typeface="Roboto Mono Medium"/>
                  <a:cs typeface="Roboto Mono Medium"/>
                  <a:sym typeface="Roboto Mono Medium"/>
                </a:defRPr>
              </a:lvl1pPr>
              <a:lvl2pPr marL="914400" marR="0" lvl="1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2pPr>
              <a:lvl3pPr marL="1371600" marR="0" lvl="2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3pPr>
              <a:lvl4pPr marL="1828800" marR="0" lvl="3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4pPr>
              <a:lvl5pPr marL="2286000" marR="0" lvl="4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5pPr>
              <a:lvl6pPr marL="2743200" marR="0" lvl="5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6pPr>
              <a:lvl7pPr marL="3200400" marR="0" lvl="6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7pPr>
              <a:lvl8pPr marL="3657600" marR="0" lvl="7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8pPr>
              <a:lvl9pPr marL="4114800" marR="0" lvl="8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9pPr>
            </a:lstStyle>
            <a:p>
              <a:pPr marL="0" indent="0"/>
              <a:r>
                <a:rPr lang="en-US" sz="1600" dirty="0"/>
                <a:t>Why not choosing</a:t>
              </a:r>
              <a:br>
                <a:rPr lang="en-US" sz="1600" dirty="0"/>
              </a:br>
              <a:r>
                <a:rPr lang="en-US" sz="1600" dirty="0"/>
                <a:t> AR + VR?</a:t>
              </a:r>
            </a:p>
          </p:txBody>
        </p:sp>
      </p:grpSp>
      <p:sp>
        <p:nvSpPr>
          <p:cNvPr id="11" name="Google Shape;498;p63">
            <a:extLst>
              <a:ext uri="{FF2B5EF4-FFF2-40B4-BE49-F238E27FC236}">
                <a16:creationId xmlns:a16="http://schemas.microsoft.com/office/drawing/2014/main" id="{DBFBCB99-BCB5-C24C-E154-A9E019CB87F8}"/>
              </a:ext>
            </a:extLst>
          </p:cNvPr>
          <p:cNvSpPr/>
          <p:nvPr/>
        </p:nvSpPr>
        <p:spPr>
          <a:xfrm rot="20519769">
            <a:off x="4635104" y="824026"/>
            <a:ext cx="884203" cy="54841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40035" y="0"/>
                </a:moveTo>
                <a:lnTo>
                  <a:pt x="0" y="15402"/>
                </a:lnTo>
                <a:cubicBezTo>
                  <a:pt x="0" y="15402"/>
                  <a:pt x="1513" y="15761"/>
                  <a:pt x="1873" y="16638"/>
                </a:cubicBezTo>
                <a:cubicBezTo>
                  <a:pt x="2237" y="17514"/>
                  <a:pt x="1524" y="18526"/>
                  <a:pt x="1524" y="18526"/>
                </a:cubicBezTo>
                <a:cubicBezTo>
                  <a:pt x="1524" y="18526"/>
                  <a:pt x="2999" y="18885"/>
                  <a:pt x="3380" y="19816"/>
                </a:cubicBezTo>
                <a:cubicBezTo>
                  <a:pt x="3767" y="20752"/>
                  <a:pt x="2885" y="22439"/>
                  <a:pt x="2885" y="22439"/>
                </a:cubicBezTo>
                <a:cubicBezTo>
                  <a:pt x="2885" y="22439"/>
                  <a:pt x="4447" y="23011"/>
                  <a:pt x="4703" y="23631"/>
                </a:cubicBezTo>
                <a:cubicBezTo>
                  <a:pt x="4958" y="24252"/>
                  <a:pt x="4327" y="25960"/>
                  <a:pt x="4327" y="25960"/>
                </a:cubicBezTo>
                <a:lnTo>
                  <a:pt x="44051" y="10684"/>
                </a:lnTo>
                <a:cubicBezTo>
                  <a:pt x="41510" y="9791"/>
                  <a:pt x="42609" y="7168"/>
                  <a:pt x="42609" y="7168"/>
                </a:cubicBezTo>
                <a:cubicBezTo>
                  <a:pt x="42609" y="7168"/>
                  <a:pt x="41521" y="6466"/>
                  <a:pt x="41047" y="5753"/>
                </a:cubicBezTo>
                <a:cubicBezTo>
                  <a:pt x="40574" y="5040"/>
                  <a:pt x="41434" y="3418"/>
                  <a:pt x="41434" y="3418"/>
                </a:cubicBezTo>
                <a:cubicBezTo>
                  <a:pt x="41434" y="3418"/>
                  <a:pt x="39806" y="2993"/>
                  <a:pt x="39491" y="2221"/>
                </a:cubicBezTo>
                <a:cubicBezTo>
                  <a:pt x="39175" y="1442"/>
                  <a:pt x="40035" y="0"/>
                  <a:pt x="40035" y="0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98;p63">
            <a:extLst>
              <a:ext uri="{FF2B5EF4-FFF2-40B4-BE49-F238E27FC236}">
                <a16:creationId xmlns:a16="http://schemas.microsoft.com/office/drawing/2014/main" id="{29709AC5-DD88-7B8B-6BD7-E1EEA1A5BD69}"/>
              </a:ext>
            </a:extLst>
          </p:cNvPr>
          <p:cNvSpPr/>
          <p:nvPr/>
        </p:nvSpPr>
        <p:spPr>
          <a:xfrm rot="20872672">
            <a:off x="7786111" y="3115389"/>
            <a:ext cx="785083" cy="486933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40035" y="0"/>
                </a:moveTo>
                <a:lnTo>
                  <a:pt x="0" y="15402"/>
                </a:lnTo>
                <a:cubicBezTo>
                  <a:pt x="0" y="15402"/>
                  <a:pt x="1513" y="15761"/>
                  <a:pt x="1873" y="16638"/>
                </a:cubicBezTo>
                <a:cubicBezTo>
                  <a:pt x="2237" y="17514"/>
                  <a:pt x="1524" y="18526"/>
                  <a:pt x="1524" y="18526"/>
                </a:cubicBezTo>
                <a:cubicBezTo>
                  <a:pt x="1524" y="18526"/>
                  <a:pt x="2999" y="18885"/>
                  <a:pt x="3380" y="19816"/>
                </a:cubicBezTo>
                <a:cubicBezTo>
                  <a:pt x="3767" y="20752"/>
                  <a:pt x="2885" y="22439"/>
                  <a:pt x="2885" y="22439"/>
                </a:cubicBezTo>
                <a:cubicBezTo>
                  <a:pt x="2885" y="22439"/>
                  <a:pt x="4447" y="23011"/>
                  <a:pt x="4703" y="23631"/>
                </a:cubicBezTo>
                <a:cubicBezTo>
                  <a:pt x="4958" y="24252"/>
                  <a:pt x="4327" y="25960"/>
                  <a:pt x="4327" y="25960"/>
                </a:cubicBezTo>
                <a:lnTo>
                  <a:pt x="44051" y="10684"/>
                </a:lnTo>
                <a:cubicBezTo>
                  <a:pt x="41510" y="9791"/>
                  <a:pt x="42609" y="7168"/>
                  <a:pt x="42609" y="7168"/>
                </a:cubicBezTo>
                <a:cubicBezTo>
                  <a:pt x="42609" y="7168"/>
                  <a:pt x="41521" y="6466"/>
                  <a:pt x="41047" y="5753"/>
                </a:cubicBezTo>
                <a:cubicBezTo>
                  <a:pt x="40574" y="5040"/>
                  <a:pt x="41434" y="3418"/>
                  <a:pt x="41434" y="3418"/>
                </a:cubicBezTo>
                <a:cubicBezTo>
                  <a:pt x="41434" y="3418"/>
                  <a:pt x="39806" y="2993"/>
                  <a:pt x="39491" y="2221"/>
                </a:cubicBezTo>
                <a:cubicBezTo>
                  <a:pt x="39175" y="1442"/>
                  <a:pt x="40035" y="0"/>
                  <a:pt x="40035" y="0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98;p63">
            <a:extLst>
              <a:ext uri="{FF2B5EF4-FFF2-40B4-BE49-F238E27FC236}">
                <a16:creationId xmlns:a16="http://schemas.microsoft.com/office/drawing/2014/main" id="{5E727B5D-9134-A89C-A64F-658DDC13D80E}"/>
              </a:ext>
            </a:extLst>
          </p:cNvPr>
          <p:cNvSpPr/>
          <p:nvPr/>
        </p:nvSpPr>
        <p:spPr>
          <a:xfrm rot="20872672">
            <a:off x="5694075" y="1691727"/>
            <a:ext cx="785083" cy="486933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40035" y="0"/>
                </a:moveTo>
                <a:lnTo>
                  <a:pt x="0" y="15402"/>
                </a:lnTo>
                <a:cubicBezTo>
                  <a:pt x="0" y="15402"/>
                  <a:pt x="1513" y="15761"/>
                  <a:pt x="1873" y="16638"/>
                </a:cubicBezTo>
                <a:cubicBezTo>
                  <a:pt x="2237" y="17514"/>
                  <a:pt x="1524" y="18526"/>
                  <a:pt x="1524" y="18526"/>
                </a:cubicBezTo>
                <a:cubicBezTo>
                  <a:pt x="1524" y="18526"/>
                  <a:pt x="2999" y="18885"/>
                  <a:pt x="3380" y="19816"/>
                </a:cubicBezTo>
                <a:cubicBezTo>
                  <a:pt x="3767" y="20752"/>
                  <a:pt x="2885" y="22439"/>
                  <a:pt x="2885" y="22439"/>
                </a:cubicBezTo>
                <a:cubicBezTo>
                  <a:pt x="2885" y="22439"/>
                  <a:pt x="4447" y="23011"/>
                  <a:pt x="4703" y="23631"/>
                </a:cubicBezTo>
                <a:cubicBezTo>
                  <a:pt x="4958" y="24252"/>
                  <a:pt x="4327" y="25960"/>
                  <a:pt x="4327" y="25960"/>
                </a:cubicBezTo>
                <a:lnTo>
                  <a:pt x="44051" y="10684"/>
                </a:lnTo>
                <a:cubicBezTo>
                  <a:pt x="41510" y="9791"/>
                  <a:pt x="42609" y="7168"/>
                  <a:pt x="42609" y="7168"/>
                </a:cubicBezTo>
                <a:cubicBezTo>
                  <a:pt x="42609" y="7168"/>
                  <a:pt x="41521" y="6466"/>
                  <a:pt x="41047" y="5753"/>
                </a:cubicBezTo>
                <a:cubicBezTo>
                  <a:pt x="40574" y="5040"/>
                  <a:pt x="41434" y="3418"/>
                  <a:pt x="41434" y="3418"/>
                </a:cubicBezTo>
                <a:cubicBezTo>
                  <a:pt x="41434" y="3418"/>
                  <a:pt x="39806" y="2993"/>
                  <a:pt x="39491" y="2221"/>
                </a:cubicBezTo>
                <a:cubicBezTo>
                  <a:pt x="39175" y="1442"/>
                  <a:pt x="40035" y="0"/>
                  <a:pt x="40035" y="0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98;p63">
            <a:extLst>
              <a:ext uri="{FF2B5EF4-FFF2-40B4-BE49-F238E27FC236}">
                <a16:creationId xmlns:a16="http://schemas.microsoft.com/office/drawing/2014/main" id="{143264DD-9A6C-8B54-38EA-67F7FE35C3E8}"/>
              </a:ext>
            </a:extLst>
          </p:cNvPr>
          <p:cNvSpPr/>
          <p:nvPr/>
        </p:nvSpPr>
        <p:spPr>
          <a:xfrm rot="3888706">
            <a:off x="6899174" y="689759"/>
            <a:ext cx="984946" cy="610894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40035" y="0"/>
                </a:moveTo>
                <a:lnTo>
                  <a:pt x="0" y="15402"/>
                </a:lnTo>
                <a:cubicBezTo>
                  <a:pt x="0" y="15402"/>
                  <a:pt x="1513" y="15761"/>
                  <a:pt x="1873" y="16638"/>
                </a:cubicBezTo>
                <a:cubicBezTo>
                  <a:pt x="2237" y="17514"/>
                  <a:pt x="1524" y="18526"/>
                  <a:pt x="1524" y="18526"/>
                </a:cubicBezTo>
                <a:cubicBezTo>
                  <a:pt x="1524" y="18526"/>
                  <a:pt x="2999" y="18885"/>
                  <a:pt x="3380" y="19816"/>
                </a:cubicBezTo>
                <a:cubicBezTo>
                  <a:pt x="3767" y="20752"/>
                  <a:pt x="2885" y="22439"/>
                  <a:pt x="2885" y="22439"/>
                </a:cubicBezTo>
                <a:cubicBezTo>
                  <a:pt x="2885" y="22439"/>
                  <a:pt x="4447" y="23011"/>
                  <a:pt x="4703" y="23631"/>
                </a:cubicBezTo>
                <a:cubicBezTo>
                  <a:pt x="4958" y="24252"/>
                  <a:pt x="4327" y="25960"/>
                  <a:pt x="4327" y="25960"/>
                </a:cubicBezTo>
                <a:lnTo>
                  <a:pt x="44051" y="10684"/>
                </a:lnTo>
                <a:cubicBezTo>
                  <a:pt x="41510" y="9791"/>
                  <a:pt x="42609" y="7168"/>
                  <a:pt x="42609" y="7168"/>
                </a:cubicBezTo>
                <a:cubicBezTo>
                  <a:pt x="42609" y="7168"/>
                  <a:pt x="41521" y="6466"/>
                  <a:pt x="41047" y="5753"/>
                </a:cubicBezTo>
                <a:cubicBezTo>
                  <a:pt x="40574" y="5040"/>
                  <a:pt x="41434" y="3418"/>
                  <a:pt x="41434" y="3418"/>
                </a:cubicBezTo>
                <a:cubicBezTo>
                  <a:pt x="41434" y="3418"/>
                  <a:pt x="39806" y="2993"/>
                  <a:pt x="39491" y="2221"/>
                </a:cubicBezTo>
                <a:cubicBezTo>
                  <a:pt x="39175" y="1442"/>
                  <a:pt x="40035" y="0"/>
                  <a:pt x="40035" y="0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61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B09AA4B8-5A95-2153-1CF2-59B22BFEF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497480-3DFF-4C48-117E-3A025776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112" y="1138237"/>
            <a:ext cx="4295775" cy="2867025"/>
          </a:xfrm>
          <a:prstGeom prst="rect">
            <a:avLst/>
          </a:prstGeom>
        </p:spPr>
      </p:pic>
      <p:pic>
        <p:nvPicPr>
          <p:cNvPr id="348" name="Google Shape;348;p53">
            <a:extLst>
              <a:ext uri="{FF2B5EF4-FFF2-40B4-BE49-F238E27FC236}">
                <a16:creationId xmlns:a16="http://schemas.microsoft.com/office/drawing/2014/main" id="{7DB985CE-9ECF-4319-A6ED-14EB585F44D7}"/>
              </a:ext>
            </a:extLst>
          </p:cNvPr>
          <p:cNvPicPr preferRelativeResize="0"/>
          <p:nvPr/>
        </p:nvPicPr>
        <p:blipFill>
          <a:blip r:embed="rId4" cstate="screen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>
            <a:extLst>
              <a:ext uri="{FF2B5EF4-FFF2-40B4-BE49-F238E27FC236}">
                <a16:creationId xmlns:a16="http://schemas.microsoft.com/office/drawing/2014/main" id="{C8AFE3C9-1124-7A84-4667-031383FBB1A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350" name="Google Shape;350;p53">
            <a:extLst>
              <a:ext uri="{FF2B5EF4-FFF2-40B4-BE49-F238E27FC236}">
                <a16:creationId xmlns:a16="http://schemas.microsoft.com/office/drawing/2014/main" id="{32A599F8-A585-06EB-2DB6-6DA948CC7070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>
            <a:extLst>
              <a:ext uri="{FF2B5EF4-FFF2-40B4-BE49-F238E27FC236}">
                <a16:creationId xmlns:a16="http://schemas.microsoft.com/office/drawing/2014/main" id="{865FC8C8-82F0-3096-C97A-4CDF3F6FDF15}"/>
              </a:ext>
            </a:extLst>
          </p:cNvPr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>
            <a:extLst>
              <a:ext uri="{FF2B5EF4-FFF2-40B4-BE49-F238E27FC236}">
                <a16:creationId xmlns:a16="http://schemas.microsoft.com/office/drawing/2014/main" id="{3BF0664F-9893-0836-959F-4F698B697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2999" y="2327041"/>
            <a:ext cx="3798000" cy="1395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Low-fi Prototype Construction</a:t>
            </a:r>
          </a:p>
        </p:txBody>
      </p:sp>
      <p:pic>
        <p:nvPicPr>
          <p:cNvPr id="2" name="Google Shape;350;p53">
            <a:extLst>
              <a:ext uri="{FF2B5EF4-FFF2-40B4-BE49-F238E27FC236}">
                <a16:creationId xmlns:a16="http://schemas.microsoft.com/office/drawing/2014/main" id="{D220D093-0F7B-B925-D1F8-2988A6AAA2E2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2321285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50;p53">
            <a:extLst>
              <a:ext uri="{FF2B5EF4-FFF2-40B4-BE49-F238E27FC236}">
                <a16:creationId xmlns:a16="http://schemas.microsoft.com/office/drawing/2014/main" id="{4225C2C2-CCF7-268A-A128-32FF631E8292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2912394"/>
            <a:ext cx="2036850" cy="810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032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740D7-E07E-6154-ADDD-87C0D9532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D025B2-3DD4-FEF5-50DF-6EBE9515058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C7A69FFE-BDEE-921B-D6D0-109CAF54BD3E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Low-fi Prototype</a:t>
            </a:r>
          </a:p>
        </p:txBody>
      </p:sp>
      <p:pic>
        <p:nvPicPr>
          <p:cNvPr id="6" name="Picture 5" descr="A group of white papers on a table&#10;&#10;Description automatically generated">
            <a:extLst>
              <a:ext uri="{FF2B5EF4-FFF2-40B4-BE49-F238E27FC236}">
                <a16:creationId xmlns:a16="http://schemas.microsoft.com/office/drawing/2014/main" id="{B8D16982-95E3-0E84-1E6D-7ADC8B1ED5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98950"/>
            <a:ext cx="9144000" cy="415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496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F1309-97EE-1A28-CDFC-FF549C737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A842BD-BA7B-84C5-6B7F-A3884873C44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F5689562-2D51-55CD-8B0E-3B44CD7A8BE0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Low-fi Prototype</a:t>
            </a:r>
          </a:p>
        </p:txBody>
      </p:sp>
      <p:pic>
        <p:nvPicPr>
          <p:cNvPr id="6" name="Picture 5" descr="A blue lines on a white background&#10;&#10;Description automatically generated">
            <a:extLst>
              <a:ext uri="{FF2B5EF4-FFF2-40B4-BE49-F238E27FC236}">
                <a16:creationId xmlns:a16="http://schemas.microsoft.com/office/drawing/2014/main" id="{468BAB3E-8D15-0F13-C44B-F547C2B62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394" y="562397"/>
            <a:ext cx="5005209" cy="457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2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7D63E-8A4E-2AD4-096C-C537C878C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5DAD91-0344-8F95-47A9-68C4DC00C48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63B646FE-EA68-5AF6-58FF-2E29E5D86053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Low-fi Prototype</a:t>
            </a:r>
          </a:p>
        </p:txBody>
      </p:sp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D0280992-2E2C-75EA-D3AB-E5CB54B96D29}"/>
              </a:ext>
            </a:extLst>
          </p:cNvPr>
          <p:cNvSpPr txBox="1">
            <a:spLocks/>
          </p:cNvSpPr>
          <p:nvPr/>
        </p:nvSpPr>
        <p:spPr>
          <a:xfrm>
            <a:off x="3296690" y="2096475"/>
            <a:ext cx="25506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B44141"/>
                </a:solidFill>
                <a:latin typeface="Concert One" pitchFamily="2" charset="0"/>
                <a:hlinkClick r:id="rId3"/>
              </a:rPr>
              <a:t>Better Version</a:t>
            </a:r>
            <a:endParaRPr lang="en-US" sz="2800" dirty="0">
              <a:solidFill>
                <a:srgbClr val="B44141"/>
              </a:solidFill>
              <a:latin typeface="Concert One" pitchFamily="2" charset="0"/>
            </a:endParaRPr>
          </a:p>
        </p:txBody>
      </p:sp>
      <p:pic>
        <p:nvPicPr>
          <p:cNvPr id="4" name="Google Shape;404;p57">
            <a:extLst>
              <a:ext uri="{FF2B5EF4-FFF2-40B4-BE49-F238E27FC236}">
                <a16:creationId xmlns:a16="http://schemas.microsoft.com/office/drawing/2014/main" id="{165AB663-20A7-3610-7BD7-3F1885CB64E7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3334" y="572700"/>
            <a:ext cx="1199488" cy="130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43;p52">
            <a:extLst>
              <a:ext uri="{FF2B5EF4-FFF2-40B4-BE49-F238E27FC236}">
                <a16:creationId xmlns:a16="http://schemas.microsoft.com/office/drawing/2014/main" id="{ADABC457-A7BB-0A3C-D823-ED946AE5E6A0}"/>
              </a:ext>
            </a:extLst>
          </p:cNvPr>
          <p:cNvPicPr preferRelativeResize="0"/>
          <p:nvPr/>
        </p:nvPicPr>
        <p:blipFill>
          <a:blip r:embed="rId5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782544" flipH="1">
            <a:off x="2888125" y="-118229"/>
            <a:ext cx="2515628" cy="11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5;p57">
            <a:extLst>
              <a:ext uri="{FF2B5EF4-FFF2-40B4-BE49-F238E27FC236}">
                <a16:creationId xmlns:a16="http://schemas.microsoft.com/office/drawing/2014/main" id="{CA923203-4640-BEFD-1B7E-A7308D3DF852}"/>
              </a:ext>
            </a:extLst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91595">
            <a:off x="6401515" y="2657828"/>
            <a:ext cx="3222615" cy="77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4;p57">
            <a:extLst>
              <a:ext uri="{FF2B5EF4-FFF2-40B4-BE49-F238E27FC236}">
                <a16:creationId xmlns:a16="http://schemas.microsoft.com/office/drawing/2014/main" id="{BD26402E-68EF-8807-DCE2-B461C87F61C8}"/>
              </a:ext>
            </a:extLst>
          </p:cNvPr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8111" y="3868798"/>
            <a:ext cx="1368107" cy="149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26;p59">
            <a:extLst>
              <a:ext uri="{FF2B5EF4-FFF2-40B4-BE49-F238E27FC236}">
                <a16:creationId xmlns:a16="http://schemas.microsoft.com/office/drawing/2014/main" id="{97A626D6-B263-CAD8-DCF3-ECD2694FA232}"/>
              </a:ext>
            </a:extLst>
          </p:cNvPr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40092">
            <a:off x="914005" y="1223173"/>
            <a:ext cx="1100610" cy="1263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66;p54">
            <a:extLst>
              <a:ext uri="{FF2B5EF4-FFF2-40B4-BE49-F238E27FC236}">
                <a16:creationId xmlns:a16="http://schemas.microsoft.com/office/drawing/2014/main" id="{09C9CD9C-2C18-B652-F013-EE96CF61AD72}"/>
              </a:ext>
            </a:extLst>
          </p:cNvPr>
          <p:cNvPicPr preferRelativeResize="0"/>
          <p:nvPr/>
        </p:nvPicPr>
        <p:blipFill>
          <a:blip r:embed="rId5">
            <a:alphaModFix amt="80000"/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662872">
            <a:off x="-789493" y="2990874"/>
            <a:ext cx="3528280" cy="1765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0336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B6BDB259-6422-74A6-0AF9-E0608EF25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>
            <a:extLst>
              <a:ext uri="{FF2B5EF4-FFF2-40B4-BE49-F238E27FC236}">
                <a16:creationId xmlns:a16="http://schemas.microsoft.com/office/drawing/2014/main" id="{8FA3E148-D50A-50E5-7243-77A35C2A9B49}"/>
              </a:ext>
            </a:extLst>
          </p:cNvPr>
          <p:cNvPicPr preferRelativeResize="0"/>
          <p:nvPr/>
        </p:nvPicPr>
        <p:blipFill>
          <a:blip r:embed="rId3" cstate="screen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>
            <a:extLst>
              <a:ext uri="{FF2B5EF4-FFF2-40B4-BE49-F238E27FC236}">
                <a16:creationId xmlns:a16="http://schemas.microsoft.com/office/drawing/2014/main" id="{E825EA01-9FC5-993B-5610-3E2C2836607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350" name="Google Shape;350;p53">
            <a:extLst>
              <a:ext uri="{FF2B5EF4-FFF2-40B4-BE49-F238E27FC236}">
                <a16:creationId xmlns:a16="http://schemas.microsoft.com/office/drawing/2014/main" id="{A3C0805C-4E57-A877-F947-82E4BE64136D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>
            <a:extLst>
              <a:ext uri="{FF2B5EF4-FFF2-40B4-BE49-F238E27FC236}">
                <a16:creationId xmlns:a16="http://schemas.microsoft.com/office/drawing/2014/main" id="{C3C0CCF5-4BBD-47D3-B84B-2C0828F0BF75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>
            <a:extLst>
              <a:ext uri="{FF2B5EF4-FFF2-40B4-BE49-F238E27FC236}">
                <a16:creationId xmlns:a16="http://schemas.microsoft.com/office/drawing/2014/main" id="{924FF83F-8FDC-0FA4-B5F7-86343AC391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2999" y="2769970"/>
            <a:ext cx="3798000" cy="1395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rgbClr val="B44141"/>
                </a:solidFill>
              </a:rPr>
              <a:t>Task Flows</a:t>
            </a:r>
          </a:p>
        </p:txBody>
      </p:sp>
      <p:pic>
        <p:nvPicPr>
          <p:cNvPr id="2" name="Google Shape;350;p53">
            <a:extLst>
              <a:ext uri="{FF2B5EF4-FFF2-40B4-BE49-F238E27FC236}">
                <a16:creationId xmlns:a16="http://schemas.microsoft.com/office/drawing/2014/main" id="{A02972F7-3EB3-EFB0-88E0-3587A7EAE3C2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2321285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50;p53">
            <a:extLst>
              <a:ext uri="{FF2B5EF4-FFF2-40B4-BE49-F238E27FC236}">
                <a16:creationId xmlns:a16="http://schemas.microsoft.com/office/drawing/2014/main" id="{6F26E896-24EE-22F4-BB00-16A762C82A16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2912394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50;p53">
            <a:extLst>
              <a:ext uri="{FF2B5EF4-FFF2-40B4-BE49-F238E27FC236}">
                <a16:creationId xmlns:a16="http://schemas.microsoft.com/office/drawing/2014/main" id="{B9F0A3D2-405E-A25B-455C-1E3D86CC77AE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3467785"/>
            <a:ext cx="2036850" cy="810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565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FADB7-C226-D68D-E995-BA5A280A1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980" y="878445"/>
            <a:ext cx="2917800" cy="488400"/>
          </a:xfrm>
        </p:spPr>
        <p:txBody>
          <a:bodyPr/>
          <a:lstStyle/>
          <a:p>
            <a:r>
              <a:rPr lang="en-US" dirty="0"/>
              <a:t>Simple Task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8196A-3070-C1D8-0976-4232A68D27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7388" y="1328038"/>
            <a:ext cx="3536688" cy="716700"/>
          </a:xfrm>
        </p:spPr>
        <p:txBody>
          <a:bodyPr/>
          <a:lstStyle/>
          <a:p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Export the personalized</a:t>
            </a:r>
          </a:p>
          <a:p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timetable to a PDF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FD22F9-0731-35E5-2130-A7B4F879376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340652" y="3133417"/>
            <a:ext cx="2917800" cy="488400"/>
          </a:xfrm>
        </p:spPr>
        <p:txBody>
          <a:bodyPr/>
          <a:lstStyle/>
          <a:p>
            <a:r>
              <a:rPr lang="en-US" dirty="0"/>
              <a:t>Complex Task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9F395A-E956-568A-637C-8C02DCF12351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5296852" y="2005931"/>
            <a:ext cx="2917800" cy="488400"/>
          </a:xfrm>
        </p:spPr>
        <p:txBody>
          <a:bodyPr/>
          <a:lstStyle/>
          <a:p>
            <a:r>
              <a:rPr lang="en-US" dirty="0"/>
              <a:t>Moderate Task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4AD4952-69A0-79AE-6A41-68048C280FD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318732" y="2455524"/>
            <a:ext cx="2874000" cy="716700"/>
          </a:xfrm>
        </p:spPr>
        <p:txBody>
          <a:bodyPr/>
          <a:lstStyle/>
          <a:p>
            <a:r>
              <a:rPr lang="en-US" dirty="0"/>
              <a:t>View the campus map</a:t>
            </a:r>
          </a:p>
          <a:p>
            <a:r>
              <a:rPr lang="en-US" dirty="0"/>
              <a:t>with class locations 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B1EAC88-611F-864A-7FCD-58048397EC03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en-US" dirty="0"/>
              <a:t>3 Task Flows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BE912B1-8CF3-78A1-C1A6-D886CE974DEB}"/>
              </a:ext>
            </a:extLst>
          </p:cNvPr>
          <p:cNvSpPr txBox="1">
            <a:spLocks/>
          </p:cNvSpPr>
          <p:nvPr/>
        </p:nvSpPr>
        <p:spPr>
          <a:xfrm>
            <a:off x="4987388" y="3583009"/>
            <a:ext cx="3536688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Automatically generate and</a:t>
            </a:r>
          </a:p>
          <a:p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view a personalized</a:t>
            </a:r>
          </a:p>
          <a:p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timetable</a:t>
            </a:r>
            <a:endParaRPr lang="en-US" dirty="0"/>
          </a:p>
        </p:txBody>
      </p:sp>
      <p:pic>
        <p:nvPicPr>
          <p:cNvPr id="21" name="Google Shape;405;p57">
            <a:extLst>
              <a:ext uri="{FF2B5EF4-FFF2-40B4-BE49-F238E27FC236}">
                <a16:creationId xmlns:a16="http://schemas.microsoft.com/office/drawing/2014/main" id="{07D7CB9E-F6B4-930B-C5CE-2D8107EED89C}"/>
              </a:ext>
            </a:extLst>
          </p:cNvPr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91595">
            <a:off x="204987" y="1787133"/>
            <a:ext cx="3913781" cy="88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5;p57">
            <a:extLst>
              <a:ext uri="{FF2B5EF4-FFF2-40B4-BE49-F238E27FC236}">
                <a16:creationId xmlns:a16="http://schemas.microsoft.com/office/drawing/2014/main" id="{E3A7405D-63F3-74D9-D25E-6DBB6824DFB0}"/>
              </a:ext>
            </a:extLst>
          </p:cNvPr>
          <p:cNvPicPr preferRelativeResize="0"/>
          <p:nvPr/>
        </p:nvPicPr>
        <p:blipFill>
          <a:blip r:embed="rId2" cstate="screen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421030">
            <a:off x="1081777" y="2535588"/>
            <a:ext cx="3721966" cy="970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5;p57">
            <a:extLst>
              <a:ext uri="{FF2B5EF4-FFF2-40B4-BE49-F238E27FC236}">
                <a16:creationId xmlns:a16="http://schemas.microsoft.com/office/drawing/2014/main" id="{2FCE9827-F1C6-A4B2-129D-070AF1EB994F}"/>
              </a:ext>
            </a:extLst>
          </p:cNvPr>
          <p:cNvPicPr preferRelativeResize="0"/>
          <p:nvPr/>
        </p:nvPicPr>
        <p:blipFill>
          <a:blip r:embed="rId2" cstate="screen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254241">
            <a:off x="833589" y="2981382"/>
            <a:ext cx="3222615" cy="7788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419ED14-10E1-E3D2-27AA-AB482A7342E5}"/>
              </a:ext>
            </a:extLst>
          </p:cNvPr>
          <p:cNvGrpSpPr/>
          <p:nvPr/>
        </p:nvGrpSpPr>
        <p:grpSpPr>
          <a:xfrm>
            <a:off x="663614" y="1070097"/>
            <a:ext cx="3204520" cy="3785843"/>
            <a:chOff x="4644571" y="513039"/>
            <a:chExt cx="3834979" cy="4530671"/>
          </a:xfrm>
        </p:grpSpPr>
        <p:grpSp>
          <p:nvGrpSpPr>
            <p:cNvPr id="15" name="Google Shape;495;p63">
              <a:extLst>
                <a:ext uri="{FF2B5EF4-FFF2-40B4-BE49-F238E27FC236}">
                  <a16:creationId xmlns:a16="http://schemas.microsoft.com/office/drawing/2014/main" id="{593856DF-607F-B85F-98E8-6B985B222D6E}"/>
                </a:ext>
              </a:extLst>
            </p:cNvPr>
            <p:cNvGrpSpPr/>
            <p:nvPr/>
          </p:nvGrpSpPr>
          <p:grpSpPr>
            <a:xfrm>
              <a:off x="4644571" y="513039"/>
              <a:ext cx="3834979" cy="3887141"/>
              <a:chOff x="-331425" y="1579700"/>
              <a:chExt cx="1880250" cy="1905825"/>
            </a:xfrm>
          </p:grpSpPr>
          <p:sp>
            <p:nvSpPr>
              <p:cNvPr id="18" name="Google Shape;496;p63">
                <a:extLst>
                  <a:ext uri="{FF2B5EF4-FFF2-40B4-BE49-F238E27FC236}">
                    <a16:creationId xmlns:a16="http://schemas.microsoft.com/office/drawing/2014/main" id="{94F24D22-8911-581C-CF1A-00065C6D9C46}"/>
                  </a:ext>
                </a:extLst>
              </p:cNvPr>
              <p:cNvSpPr/>
              <p:nvPr/>
            </p:nvSpPr>
            <p:spPr>
              <a:xfrm>
                <a:off x="-72650" y="1864050"/>
                <a:ext cx="1621475" cy="1621475"/>
              </a:xfrm>
              <a:custGeom>
                <a:avLst/>
                <a:gdLst/>
                <a:ahLst/>
                <a:cxnLst/>
                <a:rect l="l" t="t" r="r" b="b"/>
                <a:pathLst>
                  <a:path w="64859" h="64859" extrusionOk="0">
                    <a:moveTo>
                      <a:pt x="7060" y="1"/>
                    </a:moveTo>
                    <a:lnTo>
                      <a:pt x="1" y="57794"/>
                    </a:lnTo>
                    <a:lnTo>
                      <a:pt x="57800" y="64858"/>
                    </a:lnTo>
                    <a:lnTo>
                      <a:pt x="64858" y="7060"/>
                    </a:lnTo>
                    <a:lnTo>
                      <a:pt x="58170" y="6238"/>
                    </a:lnTo>
                    <a:lnTo>
                      <a:pt x="58170" y="6238"/>
                    </a:lnTo>
                    <a:cubicBezTo>
                      <a:pt x="59249" y="7937"/>
                      <a:pt x="58324" y="10802"/>
                      <a:pt x="55874" y="10802"/>
                    </a:cubicBezTo>
                    <a:cubicBezTo>
                      <a:pt x="55742" y="10802"/>
                      <a:pt x="55605" y="10794"/>
                      <a:pt x="55465" y="10777"/>
                    </a:cubicBezTo>
                    <a:cubicBezTo>
                      <a:pt x="52716" y="10439"/>
                      <a:pt x="52395" y="7185"/>
                      <a:pt x="53935" y="5721"/>
                    </a:cubicBezTo>
                    <a:lnTo>
                      <a:pt x="48068" y="5008"/>
                    </a:lnTo>
                    <a:lnTo>
                      <a:pt x="48068" y="5008"/>
                    </a:lnTo>
                    <a:cubicBezTo>
                      <a:pt x="48897" y="6661"/>
                      <a:pt x="47978" y="9180"/>
                      <a:pt x="45724" y="9180"/>
                    </a:cubicBezTo>
                    <a:cubicBezTo>
                      <a:pt x="45596" y="9180"/>
                      <a:pt x="45463" y="9172"/>
                      <a:pt x="45325" y="9155"/>
                    </a:cubicBezTo>
                    <a:cubicBezTo>
                      <a:pt x="42784" y="8845"/>
                      <a:pt x="42397" y="5955"/>
                      <a:pt x="43671" y="4464"/>
                    </a:cubicBezTo>
                    <a:lnTo>
                      <a:pt x="37369" y="3702"/>
                    </a:lnTo>
                    <a:lnTo>
                      <a:pt x="37369" y="3702"/>
                    </a:lnTo>
                    <a:cubicBezTo>
                      <a:pt x="37603" y="3974"/>
                      <a:pt x="37782" y="4284"/>
                      <a:pt x="37907" y="4621"/>
                    </a:cubicBezTo>
                    <a:cubicBezTo>
                      <a:pt x="38098" y="5062"/>
                      <a:pt x="38169" y="5547"/>
                      <a:pt x="38109" y="6026"/>
                    </a:cubicBezTo>
                    <a:lnTo>
                      <a:pt x="37929" y="6728"/>
                    </a:lnTo>
                    <a:cubicBezTo>
                      <a:pt x="37487" y="7799"/>
                      <a:pt x="36466" y="8409"/>
                      <a:pt x="35415" y="8409"/>
                    </a:cubicBezTo>
                    <a:cubicBezTo>
                      <a:pt x="34849" y="8409"/>
                      <a:pt x="34274" y="8232"/>
                      <a:pt x="33777" y="7854"/>
                    </a:cubicBezTo>
                    <a:cubicBezTo>
                      <a:pt x="33472" y="7647"/>
                      <a:pt x="33211" y="7392"/>
                      <a:pt x="32998" y="7092"/>
                    </a:cubicBezTo>
                    <a:cubicBezTo>
                      <a:pt x="32558" y="6494"/>
                      <a:pt x="32340" y="5802"/>
                      <a:pt x="32432" y="5051"/>
                    </a:cubicBezTo>
                    <a:cubicBezTo>
                      <a:pt x="32519" y="4333"/>
                      <a:pt x="32884" y="3674"/>
                      <a:pt x="33450" y="3223"/>
                    </a:cubicBezTo>
                    <a:lnTo>
                      <a:pt x="26761" y="2406"/>
                    </a:lnTo>
                    <a:lnTo>
                      <a:pt x="26761" y="2406"/>
                    </a:lnTo>
                    <a:cubicBezTo>
                      <a:pt x="27618" y="4006"/>
                      <a:pt x="26733" y="6506"/>
                      <a:pt x="24519" y="6506"/>
                    </a:cubicBezTo>
                    <a:cubicBezTo>
                      <a:pt x="24398" y="6506"/>
                      <a:pt x="24273" y="6498"/>
                      <a:pt x="24144" y="6483"/>
                    </a:cubicBezTo>
                    <a:cubicBezTo>
                      <a:pt x="21662" y="6178"/>
                      <a:pt x="21303" y="3315"/>
                      <a:pt x="22587" y="1895"/>
                    </a:cubicBezTo>
                    <a:lnTo>
                      <a:pt x="17493" y="1274"/>
                    </a:lnTo>
                    <a:lnTo>
                      <a:pt x="17493" y="1274"/>
                    </a:lnTo>
                    <a:cubicBezTo>
                      <a:pt x="17536" y="1405"/>
                      <a:pt x="17564" y="1541"/>
                      <a:pt x="17585" y="1677"/>
                    </a:cubicBezTo>
                    <a:cubicBezTo>
                      <a:pt x="17607" y="2194"/>
                      <a:pt x="17651" y="2787"/>
                      <a:pt x="17389" y="3266"/>
                    </a:cubicBezTo>
                    <a:cubicBezTo>
                      <a:pt x="17134" y="3729"/>
                      <a:pt x="16927" y="4164"/>
                      <a:pt x="16464" y="4469"/>
                    </a:cubicBezTo>
                    <a:cubicBezTo>
                      <a:pt x="16002" y="4779"/>
                      <a:pt x="15577" y="5030"/>
                      <a:pt x="15011" y="5089"/>
                    </a:cubicBezTo>
                    <a:cubicBezTo>
                      <a:pt x="14876" y="5109"/>
                      <a:pt x="14739" y="5118"/>
                      <a:pt x="14603" y="5118"/>
                    </a:cubicBezTo>
                    <a:cubicBezTo>
                      <a:pt x="14237" y="5118"/>
                      <a:pt x="13872" y="5049"/>
                      <a:pt x="13531" y="4910"/>
                    </a:cubicBezTo>
                    <a:cubicBezTo>
                      <a:pt x="11838" y="4213"/>
                      <a:pt x="11256" y="2112"/>
                      <a:pt x="12355" y="648"/>
                    </a:cubicBezTo>
                    <a:lnTo>
                      <a:pt x="7060" y="1"/>
                    </a:ln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7;p63">
                <a:extLst>
                  <a:ext uri="{FF2B5EF4-FFF2-40B4-BE49-F238E27FC236}">
                    <a16:creationId xmlns:a16="http://schemas.microsoft.com/office/drawing/2014/main" id="{36E70496-5A62-DB9E-B780-54895CD1EB9D}"/>
                  </a:ext>
                </a:extLst>
              </p:cNvPr>
              <p:cNvSpPr/>
              <p:nvPr/>
            </p:nvSpPr>
            <p:spPr>
              <a:xfrm>
                <a:off x="-82425" y="1854000"/>
                <a:ext cx="1621450" cy="1621725"/>
              </a:xfrm>
              <a:custGeom>
                <a:avLst/>
                <a:gdLst/>
                <a:ahLst/>
                <a:cxnLst/>
                <a:rect l="l" t="t" r="r" b="b"/>
                <a:pathLst>
                  <a:path w="64858" h="64869" extrusionOk="0">
                    <a:moveTo>
                      <a:pt x="7064" y="0"/>
                    </a:moveTo>
                    <a:lnTo>
                      <a:pt x="0" y="57810"/>
                    </a:lnTo>
                    <a:lnTo>
                      <a:pt x="57799" y="64868"/>
                    </a:lnTo>
                    <a:lnTo>
                      <a:pt x="64857" y="7064"/>
                    </a:lnTo>
                    <a:lnTo>
                      <a:pt x="58169" y="6248"/>
                    </a:lnTo>
                    <a:lnTo>
                      <a:pt x="58169" y="6248"/>
                    </a:lnTo>
                    <a:cubicBezTo>
                      <a:pt x="59248" y="7947"/>
                      <a:pt x="58323" y="10812"/>
                      <a:pt x="55873" y="10812"/>
                    </a:cubicBezTo>
                    <a:cubicBezTo>
                      <a:pt x="55741" y="10812"/>
                      <a:pt x="55605" y="10804"/>
                      <a:pt x="55464" y="10787"/>
                    </a:cubicBezTo>
                    <a:cubicBezTo>
                      <a:pt x="52715" y="10449"/>
                      <a:pt x="52394" y="7195"/>
                      <a:pt x="53935" y="5731"/>
                    </a:cubicBezTo>
                    <a:lnTo>
                      <a:pt x="48068" y="5018"/>
                    </a:lnTo>
                    <a:lnTo>
                      <a:pt x="48068" y="5018"/>
                    </a:lnTo>
                    <a:cubicBezTo>
                      <a:pt x="48897" y="6671"/>
                      <a:pt x="47982" y="9190"/>
                      <a:pt x="45724" y="9190"/>
                    </a:cubicBezTo>
                    <a:cubicBezTo>
                      <a:pt x="45595" y="9190"/>
                      <a:pt x="45462" y="9182"/>
                      <a:pt x="45325" y="9165"/>
                    </a:cubicBezTo>
                    <a:cubicBezTo>
                      <a:pt x="42783" y="8849"/>
                      <a:pt x="42397" y="5965"/>
                      <a:pt x="43670" y="4474"/>
                    </a:cubicBezTo>
                    <a:lnTo>
                      <a:pt x="37368" y="3701"/>
                    </a:lnTo>
                    <a:lnTo>
                      <a:pt x="37368" y="3701"/>
                    </a:lnTo>
                    <a:cubicBezTo>
                      <a:pt x="37602" y="3973"/>
                      <a:pt x="37781" y="4289"/>
                      <a:pt x="37907" y="4621"/>
                    </a:cubicBezTo>
                    <a:cubicBezTo>
                      <a:pt x="38097" y="5061"/>
                      <a:pt x="38168" y="5551"/>
                      <a:pt x="38108" y="6025"/>
                    </a:cubicBezTo>
                    <a:cubicBezTo>
                      <a:pt x="38048" y="6264"/>
                      <a:pt x="37988" y="6498"/>
                      <a:pt x="37928" y="6732"/>
                    </a:cubicBezTo>
                    <a:cubicBezTo>
                      <a:pt x="37486" y="7801"/>
                      <a:pt x="36463" y="8410"/>
                      <a:pt x="35412" y="8410"/>
                    </a:cubicBezTo>
                    <a:cubicBezTo>
                      <a:pt x="34846" y="8410"/>
                      <a:pt x="34272" y="8234"/>
                      <a:pt x="33776" y="7859"/>
                    </a:cubicBezTo>
                    <a:cubicBezTo>
                      <a:pt x="33471" y="7652"/>
                      <a:pt x="33210" y="7396"/>
                      <a:pt x="32998" y="7097"/>
                    </a:cubicBezTo>
                    <a:cubicBezTo>
                      <a:pt x="32557" y="6498"/>
                      <a:pt x="32339" y="5802"/>
                      <a:pt x="32432" y="5056"/>
                    </a:cubicBezTo>
                    <a:cubicBezTo>
                      <a:pt x="32519" y="4332"/>
                      <a:pt x="32889" y="3679"/>
                      <a:pt x="33455" y="3222"/>
                    </a:cubicBezTo>
                    <a:lnTo>
                      <a:pt x="26766" y="2406"/>
                    </a:lnTo>
                    <a:lnTo>
                      <a:pt x="26766" y="2406"/>
                    </a:lnTo>
                    <a:cubicBezTo>
                      <a:pt x="27623" y="4005"/>
                      <a:pt x="26737" y="6505"/>
                      <a:pt x="24523" y="6505"/>
                    </a:cubicBezTo>
                    <a:cubicBezTo>
                      <a:pt x="24402" y="6505"/>
                      <a:pt x="24277" y="6497"/>
                      <a:pt x="24148" y="6482"/>
                    </a:cubicBezTo>
                    <a:cubicBezTo>
                      <a:pt x="21666" y="6177"/>
                      <a:pt x="21307" y="3320"/>
                      <a:pt x="22592" y="1899"/>
                    </a:cubicBezTo>
                    <a:lnTo>
                      <a:pt x="17497" y="1274"/>
                    </a:lnTo>
                    <a:lnTo>
                      <a:pt x="17497" y="1274"/>
                    </a:lnTo>
                    <a:cubicBezTo>
                      <a:pt x="17541" y="1410"/>
                      <a:pt x="17568" y="1540"/>
                      <a:pt x="17590" y="1676"/>
                    </a:cubicBezTo>
                    <a:cubicBezTo>
                      <a:pt x="17612" y="2193"/>
                      <a:pt x="17655" y="2787"/>
                      <a:pt x="17394" y="3265"/>
                    </a:cubicBezTo>
                    <a:cubicBezTo>
                      <a:pt x="17138" y="3728"/>
                      <a:pt x="16931" y="4163"/>
                      <a:pt x="16469" y="4474"/>
                    </a:cubicBezTo>
                    <a:cubicBezTo>
                      <a:pt x="16006" y="4778"/>
                      <a:pt x="15582" y="5029"/>
                      <a:pt x="15016" y="5089"/>
                    </a:cubicBezTo>
                    <a:cubicBezTo>
                      <a:pt x="14879" y="5110"/>
                      <a:pt x="14741" y="5120"/>
                      <a:pt x="14604" y="5120"/>
                    </a:cubicBezTo>
                    <a:cubicBezTo>
                      <a:pt x="14238" y="5120"/>
                      <a:pt x="13875" y="5047"/>
                      <a:pt x="13535" y="4909"/>
                    </a:cubicBezTo>
                    <a:cubicBezTo>
                      <a:pt x="11843" y="4218"/>
                      <a:pt x="11260" y="2112"/>
                      <a:pt x="12360" y="648"/>
                    </a:cubicBezTo>
                    <a:lnTo>
                      <a:pt x="70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2863" dist="38100" dir="21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498;p63">
                <a:extLst>
                  <a:ext uri="{FF2B5EF4-FFF2-40B4-BE49-F238E27FC236}">
                    <a16:creationId xmlns:a16="http://schemas.microsoft.com/office/drawing/2014/main" id="{18C57DF8-4F26-FC24-145D-6D8B8361546A}"/>
                  </a:ext>
                </a:extLst>
              </p:cNvPr>
              <p:cNvSpPr/>
              <p:nvPr/>
            </p:nvSpPr>
            <p:spPr>
              <a:xfrm>
                <a:off x="-331425" y="1579700"/>
                <a:ext cx="1101300" cy="649025"/>
              </a:xfrm>
              <a:custGeom>
                <a:avLst/>
                <a:gdLst/>
                <a:ahLst/>
                <a:cxnLst/>
                <a:rect l="l" t="t" r="r" b="b"/>
                <a:pathLst>
                  <a:path w="44052" h="25961" extrusionOk="0">
                    <a:moveTo>
                      <a:pt x="40035" y="0"/>
                    </a:moveTo>
                    <a:lnTo>
                      <a:pt x="0" y="15402"/>
                    </a:lnTo>
                    <a:cubicBezTo>
                      <a:pt x="0" y="15402"/>
                      <a:pt x="1513" y="15761"/>
                      <a:pt x="1873" y="16638"/>
                    </a:cubicBezTo>
                    <a:cubicBezTo>
                      <a:pt x="2237" y="17514"/>
                      <a:pt x="1524" y="18526"/>
                      <a:pt x="1524" y="18526"/>
                    </a:cubicBezTo>
                    <a:cubicBezTo>
                      <a:pt x="1524" y="18526"/>
                      <a:pt x="2999" y="18885"/>
                      <a:pt x="3380" y="19816"/>
                    </a:cubicBezTo>
                    <a:cubicBezTo>
                      <a:pt x="3767" y="20752"/>
                      <a:pt x="2885" y="22439"/>
                      <a:pt x="2885" y="22439"/>
                    </a:cubicBezTo>
                    <a:cubicBezTo>
                      <a:pt x="2885" y="22439"/>
                      <a:pt x="4447" y="23011"/>
                      <a:pt x="4703" y="23631"/>
                    </a:cubicBezTo>
                    <a:cubicBezTo>
                      <a:pt x="4958" y="24252"/>
                      <a:pt x="4327" y="25960"/>
                      <a:pt x="4327" y="25960"/>
                    </a:cubicBezTo>
                    <a:lnTo>
                      <a:pt x="44051" y="10684"/>
                    </a:lnTo>
                    <a:cubicBezTo>
                      <a:pt x="41510" y="9791"/>
                      <a:pt x="42609" y="7168"/>
                      <a:pt x="42609" y="7168"/>
                    </a:cubicBezTo>
                    <a:cubicBezTo>
                      <a:pt x="42609" y="7168"/>
                      <a:pt x="41521" y="6466"/>
                      <a:pt x="41047" y="5753"/>
                    </a:cubicBezTo>
                    <a:cubicBezTo>
                      <a:pt x="40574" y="5040"/>
                      <a:pt x="41434" y="3418"/>
                      <a:pt x="41434" y="3418"/>
                    </a:cubicBezTo>
                    <a:cubicBezTo>
                      <a:pt x="41434" y="3418"/>
                      <a:pt x="39806" y="2993"/>
                      <a:pt x="39491" y="2221"/>
                    </a:cubicBezTo>
                    <a:cubicBezTo>
                      <a:pt x="39175" y="1442"/>
                      <a:pt x="40035" y="0"/>
                      <a:pt x="40035" y="0"/>
                    </a:cubicBez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78579F75-B8A7-C903-18FA-D180A09F84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13501">
              <a:off x="5843507" y="1486381"/>
              <a:ext cx="1964906" cy="1964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83647035-9144-14E0-6FFF-04F3B9751C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395532">
              <a:off x="5220862" y="2129394"/>
              <a:ext cx="2914316" cy="291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8805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88164-40F4-FB32-0006-99F5404D6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08FAC6-9BA2-8758-B69D-407C851CA31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2D707347-528A-991B-1511-5A6CCD4F0E64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Simple Task Flow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FF4C438-A3AD-1C1D-3185-FA281D95A32F}"/>
              </a:ext>
            </a:extLst>
          </p:cNvPr>
          <p:cNvSpPr txBox="1">
            <a:spLocks/>
          </p:cNvSpPr>
          <p:nvPr/>
        </p:nvSpPr>
        <p:spPr>
          <a:xfrm>
            <a:off x="5607312" y="136027"/>
            <a:ext cx="3536688" cy="716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alt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Export the personalized</a:t>
            </a:r>
          </a:p>
          <a:p>
            <a:pPr algn="r"/>
            <a:r>
              <a:rPr lang="en-US" alt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timetable to a PDF</a:t>
            </a:r>
            <a:endParaRPr lang="en-US" dirty="0"/>
          </a:p>
        </p:txBody>
      </p:sp>
      <p:pic>
        <p:nvPicPr>
          <p:cNvPr id="9" name="Google Shape;405;p57">
            <a:extLst>
              <a:ext uri="{FF2B5EF4-FFF2-40B4-BE49-F238E27FC236}">
                <a16:creationId xmlns:a16="http://schemas.microsoft.com/office/drawing/2014/main" id="{48FFEEEB-CD43-AA80-DA42-DDE9EBF3B0D9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224565">
            <a:off x="-1586472" y="2928243"/>
            <a:ext cx="3913781" cy="88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E6A5353-8511-3BF6-C6CA-55EB288D8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371" y="397898"/>
            <a:ext cx="7181257" cy="539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29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9AED9-84E1-B96B-F991-660A90DFD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FD2904-1FC6-BA4C-2807-357C37BA16A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9DAD6700-E74D-CB0F-7314-EF8D9DFAE028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Moderate Task Flow</a:t>
            </a: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7156693-FC7B-5E9E-640D-B7D0BB1958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12" y="215740"/>
            <a:ext cx="8388299" cy="528472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BEB3BA40-6CD6-7FDC-3875-A1E22F9C074B}"/>
              </a:ext>
            </a:extLst>
          </p:cNvPr>
          <p:cNvSpPr txBox="1">
            <a:spLocks/>
          </p:cNvSpPr>
          <p:nvPr/>
        </p:nvSpPr>
        <p:spPr>
          <a:xfrm>
            <a:off x="5607312" y="136027"/>
            <a:ext cx="3536688" cy="716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rgbClr val="595959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View the campus map</a:t>
            </a:r>
          </a:p>
          <a:p>
            <a:pPr algn="r"/>
            <a:r>
              <a:rPr lang="en-US" dirty="0">
                <a:solidFill>
                  <a:srgbClr val="595959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with class locations </a:t>
            </a:r>
          </a:p>
        </p:txBody>
      </p:sp>
      <p:pic>
        <p:nvPicPr>
          <p:cNvPr id="6" name="Google Shape;405;p57">
            <a:extLst>
              <a:ext uri="{FF2B5EF4-FFF2-40B4-BE49-F238E27FC236}">
                <a16:creationId xmlns:a16="http://schemas.microsoft.com/office/drawing/2014/main" id="{9E24FA57-22D3-0741-36BC-1CE7862E034A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254241">
            <a:off x="7098362" y="2608693"/>
            <a:ext cx="3222615" cy="7788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6187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702;p74">
            <a:extLst>
              <a:ext uri="{FF2B5EF4-FFF2-40B4-BE49-F238E27FC236}">
                <a16:creationId xmlns:a16="http://schemas.microsoft.com/office/drawing/2014/main" id="{6AEE2F1A-9C9B-498D-C0AD-090D4177C245}"/>
              </a:ext>
            </a:extLst>
          </p:cNvPr>
          <p:cNvPicPr preferRelativeResize="0"/>
          <p:nvPr/>
        </p:nvPicPr>
        <p:blipFill>
          <a:blip r:embed="rId3" cstate="screen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81913">
            <a:off x="1378995" y="1838461"/>
            <a:ext cx="869202" cy="511028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2"/>
          <p:cNvSpPr txBox="1">
            <a:spLocks noGrp="1"/>
          </p:cNvSpPr>
          <p:nvPr>
            <p:ph type="title" idx="8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Contents!</a:t>
            </a:r>
            <a:endParaRPr dirty="0"/>
          </a:p>
        </p:txBody>
      </p:sp>
      <p:sp>
        <p:nvSpPr>
          <p:cNvPr id="335" name="Google Shape;335;p52"/>
          <p:cNvSpPr txBox="1">
            <a:spLocks noGrp="1"/>
          </p:cNvSpPr>
          <p:nvPr>
            <p:ph type="title"/>
          </p:nvPr>
        </p:nvSpPr>
        <p:spPr>
          <a:xfrm rot="21144149">
            <a:off x="957276" y="1741807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95959"/>
                </a:solidFill>
                <a:uFill>
                  <a:noFill/>
                </a:uFill>
              </a:rPr>
              <a:t>Problem &amp; Solution</a:t>
            </a:r>
            <a:endParaRPr dirty="0">
              <a:solidFill>
                <a:srgbClr val="595959"/>
              </a:solidFill>
            </a:endParaRPr>
          </a:p>
        </p:txBody>
      </p:sp>
      <p:sp>
        <p:nvSpPr>
          <p:cNvPr id="337" name="Google Shape;337;p52"/>
          <p:cNvSpPr txBox="1">
            <a:spLocks noGrp="1"/>
          </p:cNvSpPr>
          <p:nvPr>
            <p:ph type="title" idx="2"/>
          </p:nvPr>
        </p:nvSpPr>
        <p:spPr>
          <a:xfrm rot="160006">
            <a:off x="5390385" y="857746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95959"/>
                </a:solidFill>
                <a:uFill>
                  <a:noFill/>
                </a:uFill>
              </a:rPr>
              <a:t>Low-fi Prototype Construction</a:t>
            </a:r>
            <a:endParaRPr dirty="0">
              <a:solidFill>
                <a:srgbClr val="595959"/>
              </a:solidFill>
            </a:endParaRPr>
          </a:p>
        </p:txBody>
      </p:sp>
      <p:sp>
        <p:nvSpPr>
          <p:cNvPr id="339" name="Google Shape;339;p52"/>
          <p:cNvSpPr txBox="1">
            <a:spLocks noGrp="1"/>
          </p:cNvSpPr>
          <p:nvPr>
            <p:ph type="title" idx="4"/>
          </p:nvPr>
        </p:nvSpPr>
        <p:spPr>
          <a:xfrm rot="153519">
            <a:off x="950397" y="2729672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95959"/>
                </a:solidFill>
                <a:uFill>
                  <a:noFill/>
                </a:uFill>
              </a:rPr>
              <a:t>Sketching Explorations</a:t>
            </a:r>
            <a:endParaRPr dirty="0">
              <a:solidFill>
                <a:srgbClr val="595959"/>
              </a:solidFill>
            </a:endParaRPr>
          </a:p>
        </p:txBody>
      </p:sp>
      <p:sp>
        <p:nvSpPr>
          <p:cNvPr id="341" name="Google Shape;341;p52"/>
          <p:cNvSpPr txBox="1">
            <a:spLocks noGrp="1"/>
          </p:cNvSpPr>
          <p:nvPr>
            <p:ph type="title" idx="6"/>
          </p:nvPr>
        </p:nvSpPr>
        <p:spPr>
          <a:xfrm rot="21277739">
            <a:off x="4657936" y="1643565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95959"/>
                </a:solidFill>
                <a:uFill>
                  <a:noFill/>
                </a:uFill>
              </a:rPr>
              <a:t>Task Flows</a:t>
            </a:r>
            <a:endParaRPr dirty="0">
              <a:solidFill>
                <a:srgbClr val="595959"/>
              </a:solidFill>
            </a:endParaRPr>
          </a:p>
        </p:txBody>
      </p:sp>
      <p:pic>
        <p:nvPicPr>
          <p:cNvPr id="343" name="Google Shape;343;p52"/>
          <p:cNvPicPr preferRelativeResize="0"/>
          <p:nvPr/>
        </p:nvPicPr>
        <p:blipFill>
          <a:blip r:embed="rId4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782544" flipH="1">
            <a:off x="2386769" y="988511"/>
            <a:ext cx="1124399" cy="5100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39;p52">
            <a:extLst>
              <a:ext uri="{FF2B5EF4-FFF2-40B4-BE49-F238E27FC236}">
                <a16:creationId xmlns:a16="http://schemas.microsoft.com/office/drawing/2014/main" id="{FE95C535-E644-B70E-3D48-7130D31F95F1}"/>
              </a:ext>
            </a:extLst>
          </p:cNvPr>
          <p:cNvSpPr txBox="1">
            <a:spLocks/>
          </p:cNvSpPr>
          <p:nvPr/>
        </p:nvSpPr>
        <p:spPr>
          <a:xfrm rot="21122031">
            <a:off x="957561" y="4087999"/>
            <a:ext cx="29178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595959"/>
                </a:solidFill>
                <a:uFill>
                  <a:noFill/>
                </a:uFill>
              </a:rPr>
              <a:t>Selected Interface &amp; Rationale</a:t>
            </a:r>
            <a:endParaRPr lang="en-US" dirty="0">
              <a:solidFill>
                <a:srgbClr val="595959"/>
              </a:solidFill>
            </a:endParaRPr>
          </a:p>
        </p:txBody>
      </p:sp>
      <p:pic>
        <p:nvPicPr>
          <p:cNvPr id="16" name="Google Shape;373;p55">
            <a:extLst>
              <a:ext uri="{FF2B5EF4-FFF2-40B4-BE49-F238E27FC236}">
                <a16:creationId xmlns:a16="http://schemas.microsoft.com/office/drawing/2014/main" id="{DC942E2B-CF34-8BF2-3E8F-F872FC996701}"/>
              </a:ext>
            </a:extLst>
          </p:cNvPr>
          <p:cNvPicPr preferRelativeResize="0"/>
          <p:nvPr/>
        </p:nvPicPr>
        <p:blipFill>
          <a:blip r:embed="rId5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146780">
            <a:off x="6122827" y="1262128"/>
            <a:ext cx="1452918" cy="19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5;p57">
            <a:extLst>
              <a:ext uri="{FF2B5EF4-FFF2-40B4-BE49-F238E27FC236}">
                <a16:creationId xmlns:a16="http://schemas.microsoft.com/office/drawing/2014/main" id="{62C31727-893D-1EEA-354F-2F984E77139D}"/>
              </a:ext>
            </a:extLst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91595">
            <a:off x="1831034" y="3386473"/>
            <a:ext cx="1156529" cy="27950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883AB57B-9CCF-B12A-5E6C-28B668555666}"/>
              </a:ext>
            </a:extLst>
          </p:cNvPr>
          <p:cNvSpPr/>
          <p:nvPr/>
        </p:nvSpPr>
        <p:spPr>
          <a:xfrm rot="8955183">
            <a:off x="993383" y="476742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B3B0B59-0F6D-08CF-CC34-A8121F2904B0}"/>
              </a:ext>
            </a:extLst>
          </p:cNvPr>
          <p:cNvSpPr/>
          <p:nvPr/>
        </p:nvSpPr>
        <p:spPr>
          <a:xfrm rot="6547948">
            <a:off x="853864" y="671998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B26F251C-982E-45CA-FA89-A915060ADB52}"/>
              </a:ext>
            </a:extLst>
          </p:cNvPr>
          <p:cNvSpPr/>
          <p:nvPr/>
        </p:nvSpPr>
        <p:spPr>
          <a:xfrm rot="4360629">
            <a:off x="869956" y="894062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oogle Shape;404;p57">
            <a:extLst>
              <a:ext uri="{FF2B5EF4-FFF2-40B4-BE49-F238E27FC236}">
                <a16:creationId xmlns:a16="http://schemas.microsoft.com/office/drawing/2014/main" id="{00ED15C0-3B65-D20B-71BC-184F6AE7845F}"/>
              </a:ext>
            </a:extLst>
          </p:cNvPr>
          <p:cNvPicPr preferRelativeResize="0"/>
          <p:nvPr/>
        </p:nvPicPr>
        <p:blipFill>
          <a:blip r:embed="rId7" cstate="screen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1321" y="1647279"/>
            <a:ext cx="568150" cy="6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404;p57">
            <a:extLst>
              <a:ext uri="{FF2B5EF4-FFF2-40B4-BE49-F238E27FC236}">
                <a16:creationId xmlns:a16="http://schemas.microsoft.com/office/drawing/2014/main" id="{D8FB15E7-3015-4621-6C82-EFFA559E531B}"/>
              </a:ext>
            </a:extLst>
          </p:cNvPr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1284" y="1804600"/>
            <a:ext cx="452652" cy="4941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41;p52">
            <a:extLst>
              <a:ext uri="{FF2B5EF4-FFF2-40B4-BE49-F238E27FC236}">
                <a16:creationId xmlns:a16="http://schemas.microsoft.com/office/drawing/2014/main" id="{CD9F6FAA-75D7-EDCD-0853-76F763A41B48}"/>
              </a:ext>
            </a:extLst>
          </p:cNvPr>
          <p:cNvSpPr txBox="1">
            <a:spLocks/>
          </p:cNvSpPr>
          <p:nvPr/>
        </p:nvSpPr>
        <p:spPr>
          <a:xfrm rot="627982">
            <a:off x="5601916" y="2477070"/>
            <a:ext cx="29178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595959"/>
                </a:solidFill>
                <a:uFill>
                  <a:noFill/>
                </a:uFill>
              </a:rPr>
              <a:t>Testing Methodology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5" name="Google Shape;341;p52">
            <a:extLst>
              <a:ext uri="{FF2B5EF4-FFF2-40B4-BE49-F238E27FC236}">
                <a16:creationId xmlns:a16="http://schemas.microsoft.com/office/drawing/2014/main" id="{D58AF311-C187-E945-8508-1D793C8E60C1}"/>
              </a:ext>
            </a:extLst>
          </p:cNvPr>
          <p:cNvSpPr txBox="1">
            <a:spLocks/>
          </p:cNvSpPr>
          <p:nvPr/>
        </p:nvSpPr>
        <p:spPr>
          <a:xfrm rot="21277739">
            <a:off x="4589299" y="3183786"/>
            <a:ext cx="29178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595959"/>
                </a:solidFill>
                <a:uFill>
                  <a:noFill/>
                </a:uFill>
              </a:rPr>
              <a:t>Testing Results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6" name="Google Shape;341;p52">
            <a:extLst>
              <a:ext uri="{FF2B5EF4-FFF2-40B4-BE49-F238E27FC236}">
                <a16:creationId xmlns:a16="http://schemas.microsoft.com/office/drawing/2014/main" id="{D5DDD61C-0933-E714-C7CA-10F6A551FB9C}"/>
              </a:ext>
            </a:extLst>
          </p:cNvPr>
          <p:cNvSpPr txBox="1">
            <a:spLocks/>
          </p:cNvSpPr>
          <p:nvPr/>
        </p:nvSpPr>
        <p:spPr>
          <a:xfrm rot="504885">
            <a:off x="4223490" y="4058132"/>
            <a:ext cx="29178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595959"/>
                </a:solidFill>
                <a:uFill>
                  <a:noFill/>
                </a:uFill>
              </a:rPr>
              <a:t>Discussion</a:t>
            </a:r>
            <a:endParaRPr lang="en-US" dirty="0">
              <a:solidFill>
                <a:srgbClr val="595959"/>
              </a:solidFill>
            </a:endParaRPr>
          </a:p>
        </p:txBody>
      </p:sp>
      <p:pic>
        <p:nvPicPr>
          <p:cNvPr id="7" name="Google Shape;426;p59">
            <a:extLst>
              <a:ext uri="{FF2B5EF4-FFF2-40B4-BE49-F238E27FC236}">
                <a16:creationId xmlns:a16="http://schemas.microsoft.com/office/drawing/2014/main" id="{89F827CD-894D-D83A-00BC-CEA68EF88AA6}"/>
              </a:ext>
            </a:extLst>
          </p:cNvPr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40092">
            <a:off x="6453858" y="3724449"/>
            <a:ext cx="522767" cy="60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66;p54">
            <a:extLst>
              <a:ext uri="{FF2B5EF4-FFF2-40B4-BE49-F238E27FC236}">
                <a16:creationId xmlns:a16="http://schemas.microsoft.com/office/drawing/2014/main" id="{6FA13F44-9CEF-D4BF-978F-14837FA5751C}"/>
              </a:ext>
            </a:extLst>
          </p:cNvPr>
          <p:cNvPicPr preferRelativeResize="0"/>
          <p:nvPr/>
        </p:nvPicPr>
        <p:blipFill>
          <a:blip r:embed="rId4" cstate="screen">
            <a:alphaModFix amt="8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649975">
            <a:off x="5110736" y="2621262"/>
            <a:ext cx="991833" cy="4963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495;p63">
            <a:extLst>
              <a:ext uri="{FF2B5EF4-FFF2-40B4-BE49-F238E27FC236}">
                <a16:creationId xmlns:a16="http://schemas.microsoft.com/office/drawing/2014/main" id="{B876503F-3EAD-E0B8-8327-5B8268169A79}"/>
              </a:ext>
            </a:extLst>
          </p:cNvPr>
          <p:cNvGrpSpPr/>
          <p:nvPr/>
        </p:nvGrpSpPr>
        <p:grpSpPr>
          <a:xfrm>
            <a:off x="6987965" y="3136498"/>
            <a:ext cx="1718182" cy="1741552"/>
            <a:chOff x="-331425" y="1579700"/>
            <a:chExt cx="1880250" cy="1905825"/>
          </a:xfrm>
        </p:grpSpPr>
        <p:sp>
          <p:nvSpPr>
            <p:cNvPr id="3" name="Google Shape;496;p63">
              <a:extLst>
                <a:ext uri="{FF2B5EF4-FFF2-40B4-BE49-F238E27FC236}">
                  <a16:creationId xmlns:a16="http://schemas.microsoft.com/office/drawing/2014/main" id="{25629012-E518-D8E5-39D3-132EF5F9A6F1}"/>
                </a:ext>
              </a:extLst>
            </p:cNvPr>
            <p:cNvSpPr/>
            <p:nvPr/>
          </p:nvSpPr>
          <p:spPr>
            <a:xfrm>
              <a:off x="-72650" y="1864050"/>
              <a:ext cx="1621475" cy="1621475"/>
            </a:xfrm>
            <a:custGeom>
              <a:avLst/>
              <a:gdLst/>
              <a:ahLst/>
              <a:cxnLst/>
              <a:rect l="l" t="t" r="r" b="b"/>
              <a:pathLst>
                <a:path w="64859" h="64859" extrusionOk="0">
                  <a:moveTo>
                    <a:pt x="7060" y="1"/>
                  </a:moveTo>
                  <a:lnTo>
                    <a:pt x="1" y="57794"/>
                  </a:lnTo>
                  <a:lnTo>
                    <a:pt x="57800" y="64858"/>
                  </a:lnTo>
                  <a:lnTo>
                    <a:pt x="64858" y="7060"/>
                  </a:lnTo>
                  <a:lnTo>
                    <a:pt x="58170" y="6238"/>
                  </a:lnTo>
                  <a:lnTo>
                    <a:pt x="58170" y="6238"/>
                  </a:lnTo>
                  <a:cubicBezTo>
                    <a:pt x="59249" y="7937"/>
                    <a:pt x="58324" y="10802"/>
                    <a:pt x="55874" y="10802"/>
                  </a:cubicBezTo>
                  <a:cubicBezTo>
                    <a:pt x="55742" y="10802"/>
                    <a:pt x="55605" y="10794"/>
                    <a:pt x="55465" y="10777"/>
                  </a:cubicBezTo>
                  <a:cubicBezTo>
                    <a:pt x="52716" y="10439"/>
                    <a:pt x="52395" y="7185"/>
                    <a:pt x="53935" y="5721"/>
                  </a:cubicBezTo>
                  <a:lnTo>
                    <a:pt x="48068" y="5008"/>
                  </a:lnTo>
                  <a:lnTo>
                    <a:pt x="48068" y="5008"/>
                  </a:lnTo>
                  <a:cubicBezTo>
                    <a:pt x="48897" y="6661"/>
                    <a:pt x="47978" y="9180"/>
                    <a:pt x="45724" y="9180"/>
                  </a:cubicBezTo>
                  <a:cubicBezTo>
                    <a:pt x="45596" y="9180"/>
                    <a:pt x="45463" y="9172"/>
                    <a:pt x="45325" y="9155"/>
                  </a:cubicBezTo>
                  <a:cubicBezTo>
                    <a:pt x="42784" y="8845"/>
                    <a:pt x="42397" y="5955"/>
                    <a:pt x="43671" y="4464"/>
                  </a:cubicBezTo>
                  <a:lnTo>
                    <a:pt x="37369" y="3702"/>
                  </a:lnTo>
                  <a:lnTo>
                    <a:pt x="37369" y="3702"/>
                  </a:lnTo>
                  <a:cubicBezTo>
                    <a:pt x="37603" y="3974"/>
                    <a:pt x="37782" y="4284"/>
                    <a:pt x="37907" y="4621"/>
                  </a:cubicBezTo>
                  <a:cubicBezTo>
                    <a:pt x="38098" y="5062"/>
                    <a:pt x="38169" y="5547"/>
                    <a:pt x="38109" y="6026"/>
                  </a:cubicBezTo>
                  <a:lnTo>
                    <a:pt x="37929" y="6728"/>
                  </a:lnTo>
                  <a:cubicBezTo>
                    <a:pt x="37487" y="7799"/>
                    <a:pt x="36466" y="8409"/>
                    <a:pt x="35415" y="8409"/>
                  </a:cubicBezTo>
                  <a:cubicBezTo>
                    <a:pt x="34849" y="8409"/>
                    <a:pt x="34274" y="8232"/>
                    <a:pt x="33777" y="7854"/>
                  </a:cubicBezTo>
                  <a:cubicBezTo>
                    <a:pt x="33472" y="7647"/>
                    <a:pt x="33211" y="7392"/>
                    <a:pt x="32998" y="7092"/>
                  </a:cubicBezTo>
                  <a:cubicBezTo>
                    <a:pt x="32558" y="6494"/>
                    <a:pt x="32340" y="5802"/>
                    <a:pt x="32432" y="5051"/>
                  </a:cubicBezTo>
                  <a:cubicBezTo>
                    <a:pt x="32519" y="4333"/>
                    <a:pt x="32884" y="3674"/>
                    <a:pt x="33450" y="3223"/>
                  </a:cubicBezTo>
                  <a:lnTo>
                    <a:pt x="26761" y="2406"/>
                  </a:lnTo>
                  <a:lnTo>
                    <a:pt x="26761" y="2406"/>
                  </a:lnTo>
                  <a:cubicBezTo>
                    <a:pt x="27618" y="4006"/>
                    <a:pt x="26733" y="6506"/>
                    <a:pt x="24519" y="6506"/>
                  </a:cubicBezTo>
                  <a:cubicBezTo>
                    <a:pt x="24398" y="6506"/>
                    <a:pt x="24273" y="6498"/>
                    <a:pt x="24144" y="6483"/>
                  </a:cubicBezTo>
                  <a:cubicBezTo>
                    <a:pt x="21662" y="6178"/>
                    <a:pt x="21303" y="3315"/>
                    <a:pt x="22587" y="1895"/>
                  </a:cubicBezTo>
                  <a:lnTo>
                    <a:pt x="17493" y="1274"/>
                  </a:lnTo>
                  <a:lnTo>
                    <a:pt x="17493" y="1274"/>
                  </a:lnTo>
                  <a:cubicBezTo>
                    <a:pt x="17536" y="1405"/>
                    <a:pt x="17564" y="1541"/>
                    <a:pt x="17585" y="1677"/>
                  </a:cubicBezTo>
                  <a:cubicBezTo>
                    <a:pt x="17607" y="2194"/>
                    <a:pt x="17651" y="2787"/>
                    <a:pt x="17389" y="3266"/>
                  </a:cubicBezTo>
                  <a:cubicBezTo>
                    <a:pt x="17134" y="3729"/>
                    <a:pt x="16927" y="4164"/>
                    <a:pt x="16464" y="4469"/>
                  </a:cubicBezTo>
                  <a:cubicBezTo>
                    <a:pt x="16002" y="4779"/>
                    <a:pt x="15577" y="5030"/>
                    <a:pt x="15011" y="5089"/>
                  </a:cubicBezTo>
                  <a:cubicBezTo>
                    <a:pt x="14876" y="5109"/>
                    <a:pt x="14739" y="5118"/>
                    <a:pt x="14603" y="5118"/>
                  </a:cubicBezTo>
                  <a:cubicBezTo>
                    <a:pt x="14237" y="5118"/>
                    <a:pt x="13872" y="5049"/>
                    <a:pt x="13531" y="4910"/>
                  </a:cubicBezTo>
                  <a:cubicBezTo>
                    <a:pt x="11838" y="4213"/>
                    <a:pt x="11256" y="2112"/>
                    <a:pt x="12355" y="648"/>
                  </a:cubicBezTo>
                  <a:lnTo>
                    <a:pt x="7060" y="1"/>
                  </a:ln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97;p63">
              <a:extLst>
                <a:ext uri="{FF2B5EF4-FFF2-40B4-BE49-F238E27FC236}">
                  <a16:creationId xmlns:a16="http://schemas.microsoft.com/office/drawing/2014/main" id="{E1B4B12E-D205-F4A7-55D6-5DA71E4C1167}"/>
                </a:ext>
              </a:extLst>
            </p:cNvPr>
            <p:cNvSpPr/>
            <p:nvPr/>
          </p:nvSpPr>
          <p:spPr>
            <a:xfrm>
              <a:off x="-82425" y="1854000"/>
              <a:ext cx="1621450" cy="1621725"/>
            </a:xfrm>
            <a:custGeom>
              <a:avLst/>
              <a:gdLst/>
              <a:ahLst/>
              <a:cxnLst/>
              <a:rect l="l" t="t" r="r" b="b"/>
              <a:pathLst>
                <a:path w="64858" h="64869" extrusionOk="0">
                  <a:moveTo>
                    <a:pt x="7064" y="0"/>
                  </a:moveTo>
                  <a:lnTo>
                    <a:pt x="0" y="57810"/>
                  </a:lnTo>
                  <a:lnTo>
                    <a:pt x="57799" y="64868"/>
                  </a:lnTo>
                  <a:lnTo>
                    <a:pt x="64857" y="7064"/>
                  </a:lnTo>
                  <a:lnTo>
                    <a:pt x="58169" y="6248"/>
                  </a:lnTo>
                  <a:lnTo>
                    <a:pt x="58169" y="6248"/>
                  </a:lnTo>
                  <a:cubicBezTo>
                    <a:pt x="59248" y="7947"/>
                    <a:pt x="58323" y="10812"/>
                    <a:pt x="55873" y="10812"/>
                  </a:cubicBezTo>
                  <a:cubicBezTo>
                    <a:pt x="55741" y="10812"/>
                    <a:pt x="55605" y="10804"/>
                    <a:pt x="55464" y="10787"/>
                  </a:cubicBezTo>
                  <a:cubicBezTo>
                    <a:pt x="52715" y="10449"/>
                    <a:pt x="52394" y="7195"/>
                    <a:pt x="53935" y="5731"/>
                  </a:cubicBezTo>
                  <a:lnTo>
                    <a:pt x="48068" y="5018"/>
                  </a:lnTo>
                  <a:lnTo>
                    <a:pt x="48068" y="5018"/>
                  </a:lnTo>
                  <a:cubicBezTo>
                    <a:pt x="48897" y="6671"/>
                    <a:pt x="47982" y="9190"/>
                    <a:pt x="45724" y="9190"/>
                  </a:cubicBezTo>
                  <a:cubicBezTo>
                    <a:pt x="45595" y="9190"/>
                    <a:pt x="45462" y="9182"/>
                    <a:pt x="45325" y="9165"/>
                  </a:cubicBezTo>
                  <a:cubicBezTo>
                    <a:pt x="42783" y="8849"/>
                    <a:pt x="42397" y="5965"/>
                    <a:pt x="43670" y="4474"/>
                  </a:cubicBezTo>
                  <a:lnTo>
                    <a:pt x="37368" y="3701"/>
                  </a:lnTo>
                  <a:lnTo>
                    <a:pt x="37368" y="3701"/>
                  </a:lnTo>
                  <a:cubicBezTo>
                    <a:pt x="37602" y="3973"/>
                    <a:pt x="37781" y="4289"/>
                    <a:pt x="37907" y="4621"/>
                  </a:cubicBezTo>
                  <a:cubicBezTo>
                    <a:pt x="38097" y="5061"/>
                    <a:pt x="38168" y="5551"/>
                    <a:pt x="38108" y="6025"/>
                  </a:cubicBezTo>
                  <a:cubicBezTo>
                    <a:pt x="38048" y="6264"/>
                    <a:pt x="37988" y="6498"/>
                    <a:pt x="37928" y="6732"/>
                  </a:cubicBezTo>
                  <a:cubicBezTo>
                    <a:pt x="37486" y="7801"/>
                    <a:pt x="36463" y="8410"/>
                    <a:pt x="35412" y="8410"/>
                  </a:cubicBezTo>
                  <a:cubicBezTo>
                    <a:pt x="34846" y="8410"/>
                    <a:pt x="34272" y="8234"/>
                    <a:pt x="33776" y="7859"/>
                  </a:cubicBezTo>
                  <a:cubicBezTo>
                    <a:pt x="33471" y="7652"/>
                    <a:pt x="33210" y="7396"/>
                    <a:pt x="32998" y="7097"/>
                  </a:cubicBezTo>
                  <a:cubicBezTo>
                    <a:pt x="32557" y="6498"/>
                    <a:pt x="32339" y="5802"/>
                    <a:pt x="32432" y="5056"/>
                  </a:cubicBezTo>
                  <a:cubicBezTo>
                    <a:pt x="32519" y="4332"/>
                    <a:pt x="32889" y="3679"/>
                    <a:pt x="33455" y="3222"/>
                  </a:cubicBezTo>
                  <a:lnTo>
                    <a:pt x="26766" y="2406"/>
                  </a:lnTo>
                  <a:lnTo>
                    <a:pt x="26766" y="2406"/>
                  </a:lnTo>
                  <a:cubicBezTo>
                    <a:pt x="27623" y="4005"/>
                    <a:pt x="26737" y="6505"/>
                    <a:pt x="24523" y="6505"/>
                  </a:cubicBezTo>
                  <a:cubicBezTo>
                    <a:pt x="24402" y="6505"/>
                    <a:pt x="24277" y="6497"/>
                    <a:pt x="24148" y="6482"/>
                  </a:cubicBezTo>
                  <a:cubicBezTo>
                    <a:pt x="21666" y="6177"/>
                    <a:pt x="21307" y="3320"/>
                    <a:pt x="22592" y="1899"/>
                  </a:cubicBezTo>
                  <a:lnTo>
                    <a:pt x="17497" y="1274"/>
                  </a:lnTo>
                  <a:lnTo>
                    <a:pt x="17497" y="1274"/>
                  </a:lnTo>
                  <a:cubicBezTo>
                    <a:pt x="17541" y="1410"/>
                    <a:pt x="17568" y="1540"/>
                    <a:pt x="17590" y="1676"/>
                  </a:cubicBezTo>
                  <a:cubicBezTo>
                    <a:pt x="17612" y="2193"/>
                    <a:pt x="17655" y="2787"/>
                    <a:pt x="17394" y="3265"/>
                  </a:cubicBezTo>
                  <a:cubicBezTo>
                    <a:pt x="17138" y="3728"/>
                    <a:pt x="16931" y="4163"/>
                    <a:pt x="16469" y="4474"/>
                  </a:cubicBezTo>
                  <a:cubicBezTo>
                    <a:pt x="16006" y="4778"/>
                    <a:pt x="15582" y="5029"/>
                    <a:pt x="15016" y="5089"/>
                  </a:cubicBezTo>
                  <a:cubicBezTo>
                    <a:pt x="14879" y="5110"/>
                    <a:pt x="14741" y="5120"/>
                    <a:pt x="14604" y="5120"/>
                  </a:cubicBezTo>
                  <a:cubicBezTo>
                    <a:pt x="14238" y="5120"/>
                    <a:pt x="13875" y="5047"/>
                    <a:pt x="13535" y="4909"/>
                  </a:cubicBezTo>
                  <a:cubicBezTo>
                    <a:pt x="11843" y="4218"/>
                    <a:pt x="11260" y="2112"/>
                    <a:pt x="12360" y="648"/>
                  </a:cubicBezTo>
                  <a:lnTo>
                    <a:pt x="70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2863" dist="38100" dir="21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98;p63">
              <a:extLst>
                <a:ext uri="{FF2B5EF4-FFF2-40B4-BE49-F238E27FC236}">
                  <a16:creationId xmlns:a16="http://schemas.microsoft.com/office/drawing/2014/main" id="{E9753A55-335F-C315-2194-465D0659C5D9}"/>
                </a:ext>
              </a:extLst>
            </p:cNvPr>
            <p:cNvSpPr/>
            <p:nvPr/>
          </p:nvSpPr>
          <p:spPr>
            <a:xfrm>
              <a:off x="-331425" y="1579700"/>
              <a:ext cx="1101300" cy="649025"/>
            </a:xfrm>
            <a:custGeom>
              <a:avLst/>
              <a:gdLst/>
              <a:ahLst/>
              <a:cxnLst/>
              <a:rect l="l" t="t" r="r" b="b"/>
              <a:pathLst>
                <a:path w="44052" h="25961" extrusionOk="0">
                  <a:moveTo>
                    <a:pt x="40035" y="0"/>
                  </a:moveTo>
                  <a:lnTo>
                    <a:pt x="0" y="15402"/>
                  </a:lnTo>
                  <a:cubicBezTo>
                    <a:pt x="0" y="15402"/>
                    <a:pt x="1513" y="15761"/>
                    <a:pt x="1873" y="16638"/>
                  </a:cubicBezTo>
                  <a:cubicBezTo>
                    <a:pt x="2237" y="17514"/>
                    <a:pt x="1524" y="18526"/>
                    <a:pt x="1524" y="18526"/>
                  </a:cubicBezTo>
                  <a:cubicBezTo>
                    <a:pt x="1524" y="18526"/>
                    <a:pt x="2999" y="18885"/>
                    <a:pt x="3380" y="19816"/>
                  </a:cubicBezTo>
                  <a:cubicBezTo>
                    <a:pt x="3767" y="20752"/>
                    <a:pt x="2885" y="22439"/>
                    <a:pt x="2885" y="22439"/>
                  </a:cubicBezTo>
                  <a:cubicBezTo>
                    <a:pt x="2885" y="22439"/>
                    <a:pt x="4447" y="23011"/>
                    <a:pt x="4703" y="23631"/>
                  </a:cubicBezTo>
                  <a:cubicBezTo>
                    <a:pt x="4958" y="24252"/>
                    <a:pt x="4327" y="25960"/>
                    <a:pt x="4327" y="25960"/>
                  </a:cubicBezTo>
                  <a:lnTo>
                    <a:pt x="44051" y="10684"/>
                  </a:lnTo>
                  <a:cubicBezTo>
                    <a:pt x="41510" y="9791"/>
                    <a:pt x="42609" y="7168"/>
                    <a:pt x="42609" y="7168"/>
                  </a:cubicBezTo>
                  <a:cubicBezTo>
                    <a:pt x="42609" y="7168"/>
                    <a:pt x="41521" y="6466"/>
                    <a:pt x="41047" y="5753"/>
                  </a:cubicBezTo>
                  <a:cubicBezTo>
                    <a:pt x="40574" y="5040"/>
                    <a:pt x="41434" y="3418"/>
                    <a:pt x="41434" y="3418"/>
                  </a:cubicBezTo>
                  <a:cubicBezTo>
                    <a:pt x="41434" y="3418"/>
                    <a:pt x="39806" y="2993"/>
                    <a:pt x="39491" y="2221"/>
                  </a:cubicBezTo>
                  <a:cubicBezTo>
                    <a:pt x="39175" y="1442"/>
                    <a:pt x="40035" y="0"/>
                    <a:pt x="40035" y="0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315;p50">
            <a:extLst>
              <a:ext uri="{FF2B5EF4-FFF2-40B4-BE49-F238E27FC236}">
                <a16:creationId xmlns:a16="http://schemas.microsoft.com/office/drawing/2014/main" id="{45B25623-557E-0FBC-B436-0DE4B0493823}"/>
              </a:ext>
            </a:extLst>
          </p:cNvPr>
          <p:cNvSpPr txBox="1">
            <a:spLocks/>
          </p:cNvSpPr>
          <p:nvPr/>
        </p:nvSpPr>
        <p:spPr>
          <a:xfrm rot="434579">
            <a:off x="7230300" y="3789115"/>
            <a:ext cx="1427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None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marL="0" indent="0"/>
            <a:r>
              <a:rPr lang="en-US" dirty="0"/>
              <a:t>Also included: </a:t>
            </a:r>
            <a:r>
              <a:rPr lang="en-US" b="1" dirty="0"/>
              <a:t>Appendix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ECB69-AD01-30E5-F5B3-F76F62404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3A358D-629D-AAC3-4526-7BAA4059ADB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29EE3984-AD2A-7140-29CB-B88F9CA0BADA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Complex Task Flow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819721-A7BD-CA5B-B00A-DCD5675B783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28844" y="772756"/>
            <a:ext cx="9601687" cy="3905042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48F46C31-EC68-C52B-492A-DE0418D57FE7}"/>
              </a:ext>
            </a:extLst>
          </p:cNvPr>
          <p:cNvSpPr txBox="1">
            <a:spLocks/>
          </p:cNvSpPr>
          <p:nvPr/>
        </p:nvSpPr>
        <p:spPr>
          <a:xfrm>
            <a:off x="5607312" y="136027"/>
            <a:ext cx="3536688" cy="716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Automatically generate and</a:t>
            </a:r>
          </a:p>
          <a:p>
            <a:pPr algn="r"/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view a personalized</a:t>
            </a:r>
          </a:p>
          <a:p>
            <a:pPr algn="r"/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timetable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06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E2AF7CF7-8ABD-D01B-1D0B-80920E728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>
            <a:extLst>
              <a:ext uri="{FF2B5EF4-FFF2-40B4-BE49-F238E27FC236}">
                <a16:creationId xmlns:a16="http://schemas.microsoft.com/office/drawing/2014/main" id="{06A35D52-9AB7-3CAE-57FD-28D9090C871D}"/>
              </a:ext>
            </a:extLst>
          </p:cNvPr>
          <p:cNvPicPr preferRelativeResize="0"/>
          <p:nvPr/>
        </p:nvPicPr>
        <p:blipFill>
          <a:blip r:embed="rId3" cstate="screen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>
            <a:extLst>
              <a:ext uri="{FF2B5EF4-FFF2-40B4-BE49-F238E27FC236}">
                <a16:creationId xmlns:a16="http://schemas.microsoft.com/office/drawing/2014/main" id="{FBE5F4E3-D4A1-9DC8-260F-197A5BE76DD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350" name="Google Shape;350;p53">
            <a:extLst>
              <a:ext uri="{FF2B5EF4-FFF2-40B4-BE49-F238E27FC236}">
                <a16:creationId xmlns:a16="http://schemas.microsoft.com/office/drawing/2014/main" id="{A6E891E9-4423-8657-1720-DF76D8B6E27E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>
            <a:extLst>
              <a:ext uri="{FF2B5EF4-FFF2-40B4-BE49-F238E27FC236}">
                <a16:creationId xmlns:a16="http://schemas.microsoft.com/office/drawing/2014/main" id="{8224583F-B2F0-B4CA-0D33-D96F593F1911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>
            <a:extLst>
              <a:ext uri="{FF2B5EF4-FFF2-40B4-BE49-F238E27FC236}">
                <a16:creationId xmlns:a16="http://schemas.microsoft.com/office/drawing/2014/main" id="{9901CE77-A065-E7AA-71A5-E677784F53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2999" y="2548234"/>
            <a:ext cx="3798000" cy="1395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rgbClr val="B44141"/>
                </a:solidFill>
              </a:rPr>
              <a:t>Testing Methodology</a:t>
            </a:r>
          </a:p>
        </p:txBody>
      </p:sp>
      <p:pic>
        <p:nvPicPr>
          <p:cNvPr id="2" name="Google Shape;350;p53">
            <a:extLst>
              <a:ext uri="{FF2B5EF4-FFF2-40B4-BE49-F238E27FC236}">
                <a16:creationId xmlns:a16="http://schemas.microsoft.com/office/drawing/2014/main" id="{934ABB04-C57B-5246-3998-3074882B7262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2321285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50;p53">
            <a:extLst>
              <a:ext uri="{FF2B5EF4-FFF2-40B4-BE49-F238E27FC236}">
                <a16:creationId xmlns:a16="http://schemas.microsoft.com/office/drawing/2014/main" id="{B657229A-94F7-4F3D-033B-C20FAD379401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2912394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50;p53">
            <a:extLst>
              <a:ext uri="{FF2B5EF4-FFF2-40B4-BE49-F238E27FC236}">
                <a16:creationId xmlns:a16="http://schemas.microsoft.com/office/drawing/2014/main" id="{F0CEBA57-89F8-1CD3-E405-EAD3633DE3AB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3467785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50;p53">
            <a:extLst>
              <a:ext uri="{FF2B5EF4-FFF2-40B4-BE49-F238E27FC236}">
                <a16:creationId xmlns:a16="http://schemas.microsoft.com/office/drawing/2014/main" id="{940E06A3-C4E2-3F96-1F1F-1F144E5FC991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>
            <a:off x="5983607" y="1261885"/>
            <a:ext cx="2036850" cy="810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816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>
          <a:extLst>
            <a:ext uri="{FF2B5EF4-FFF2-40B4-BE49-F238E27FC236}">
              <a16:creationId xmlns:a16="http://schemas.microsoft.com/office/drawing/2014/main" id="{6ACCD5E0-41E1-6C15-02C3-3D5AAC2A4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erson with glasses and a hand on her eye&#10;&#10;Description automatically generated">
            <a:extLst>
              <a:ext uri="{FF2B5EF4-FFF2-40B4-BE49-F238E27FC236}">
                <a16:creationId xmlns:a16="http://schemas.microsoft.com/office/drawing/2014/main" id="{CB59FE3E-1509-46ED-700E-54F07F96F9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30" t="24235" r="16718" b="4476"/>
          <a:stretch/>
        </p:blipFill>
        <p:spPr>
          <a:xfrm rot="5400000">
            <a:off x="3373786" y="941454"/>
            <a:ext cx="2396428" cy="1709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A person with her hand to her face&#10;&#10;Description automatically generated">
            <a:extLst>
              <a:ext uri="{FF2B5EF4-FFF2-40B4-BE49-F238E27FC236}">
                <a16:creationId xmlns:a16="http://schemas.microsoft.com/office/drawing/2014/main" id="{0DEEC94C-0AD9-9D5F-5E24-E6C576D8CB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01" t="27621" r="11909" b="20808"/>
          <a:stretch/>
        </p:blipFill>
        <p:spPr>
          <a:xfrm rot="438935">
            <a:off x="5880007" y="846064"/>
            <a:ext cx="1579019" cy="2192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Two men sitting at a table&#10;&#10;Description automatically generated">
            <a:extLst>
              <a:ext uri="{FF2B5EF4-FFF2-40B4-BE49-F238E27FC236}">
                <a16:creationId xmlns:a16="http://schemas.microsoft.com/office/drawing/2014/main" id="{2CA64BB4-8CCE-4BDF-CD2D-9A17C20C5CF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43" r="-909"/>
          <a:stretch/>
        </p:blipFill>
        <p:spPr>
          <a:xfrm rot="21082257">
            <a:off x="1556222" y="603276"/>
            <a:ext cx="1546304" cy="2208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63" name="Google Shape;563;p66">
            <a:extLst>
              <a:ext uri="{FF2B5EF4-FFF2-40B4-BE49-F238E27FC236}">
                <a16:creationId xmlns:a16="http://schemas.microsoft.com/office/drawing/2014/main" id="{68FD6D02-9F0F-931B-DD39-B00BE37AE3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1450" y="3138457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Duy</a:t>
            </a:r>
            <a:endParaRPr sz="2400" dirty="0"/>
          </a:p>
        </p:txBody>
      </p:sp>
      <p:sp>
        <p:nvSpPr>
          <p:cNvPr id="564" name="Google Shape;564;p66">
            <a:extLst>
              <a:ext uri="{FF2B5EF4-FFF2-40B4-BE49-F238E27FC236}">
                <a16:creationId xmlns:a16="http://schemas.microsoft.com/office/drawing/2014/main" id="{CF515124-6F92-0CEC-352C-C38B5E56FA2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99261" y="3785292"/>
            <a:ext cx="1958037" cy="5383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(20)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SOICT, HUST, Hanoi</a:t>
            </a:r>
            <a:endParaRPr dirty="0"/>
          </a:p>
        </p:txBody>
      </p:sp>
      <p:sp>
        <p:nvSpPr>
          <p:cNvPr id="565" name="Google Shape;565;p66">
            <a:extLst>
              <a:ext uri="{FF2B5EF4-FFF2-40B4-BE49-F238E27FC236}">
                <a16:creationId xmlns:a16="http://schemas.microsoft.com/office/drawing/2014/main" id="{1BF6D022-E854-3F12-76C2-F86126DC6B8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521400" y="3138457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My</a:t>
            </a:r>
            <a:endParaRPr sz="2400" dirty="0"/>
          </a:p>
        </p:txBody>
      </p:sp>
      <p:sp>
        <p:nvSpPr>
          <p:cNvPr id="566" name="Google Shape;566;p66">
            <a:extLst>
              <a:ext uri="{FF2B5EF4-FFF2-40B4-BE49-F238E27FC236}">
                <a16:creationId xmlns:a16="http://schemas.microsoft.com/office/drawing/2014/main" id="{EEF78B6C-7693-7E27-D71B-51017CC3342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521400" y="3794980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(21)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Banking Academy, Hanoi</a:t>
            </a:r>
            <a:endParaRPr dirty="0"/>
          </a:p>
        </p:txBody>
      </p:sp>
      <p:sp>
        <p:nvSpPr>
          <p:cNvPr id="567" name="Google Shape;567;p66">
            <a:extLst>
              <a:ext uri="{FF2B5EF4-FFF2-40B4-BE49-F238E27FC236}">
                <a16:creationId xmlns:a16="http://schemas.microsoft.com/office/drawing/2014/main" id="{87E8CB1E-CFB1-E7FF-AAA2-7E434ED6584D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5741350" y="3138457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Nhi</a:t>
            </a:r>
            <a:endParaRPr sz="2400" dirty="0"/>
          </a:p>
        </p:txBody>
      </p:sp>
      <p:sp>
        <p:nvSpPr>
          <p:cNvPr id="568" name="Google Shape;568;p66">
            <a:extLst>
              <a:ext uri="{FF2B5EF4-FFF2-40B4-BE49-F238E27FC236}">
                <a16:creationId xmlns:a16="http://schemas.microsoft.com/office/drawing/2014/main" id="{8E37E0D3-7D3C-49C1-79CB-3E82F85E8CD1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5741350" y="3794980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>
                <a:solidFill>
                  <a:srgbClr val="595959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(21)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>
                <a:solidFill>
                  <a:srgbClr val="595959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University of Exeter, England</a:t>
            </a:r>
            <a:endParaRPr dirty="0">
              <a:solidFill>
                <a:srgbClr val="595959"/>
              </a:solidFill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</p:txBody>
      </p:sp>
      <p:sp>
        <p:nvSpPr>
          <p:cNvPr id="6" name="Google Shape;364;p54">
            <a:extLst>
              <a:ext uri="{FF2B5EF4-FFF2-40B4-BE49-F238E27FC236}">
                <a16:creationId xmlns:a16="http://schemas.microsoft.com/office/drawing/2014/main" id="{F83DFB73-B7DA-4434-35E9-86CFD5610ED8}"/>
              </a:ext>
            </a:extLst>
          </p:cNvPr>
          <p:cNvSpPr/>
          <p:nvPr/>
        </p:nvSpPr>
        <p:spPr>
          <a:xfrm rot="1341486">
            <a:off x="2250245" y="522090"/>
            <a:ext cx="969818" cy="398947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7" name="Google Shape;362;p54">
            <a:extLst>
              <a:ext uri="{FF2B5EF4-FFF2-40B4-BE49-F238E27FC236}">
                <a16:creationId xmlns:a16="http://schemas.microsoft.com/office/drawing/2014/main" id="{18830030-73E1-B3E9-026A-174D00FB53B1}"/>
              </a:ext>
            </a:extLst>
          </p:cNvPr>
          <p:cNvSpPr/>
          <p:nvPr/>
        </p:nvSpPr>
        <p:spPr>
          <a:xfrm rot="3242472">
            <a:off x="1381916" y="2359360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365;p54">
            <a:extLst>
              <a:ext uri="{FF2B5EF4-FFF2-40B4-BE49-F238E27FC236}">
                <a16:creationId xmlns:a16="http://schemas.microsoft.com/office/drawing/2014/main" id="{2EFEC1D1-CE21-DD80-509B-D11B62F083A7}"/>
              </a:ext>
            </a:extLst>
          </p:cNvPr>
          <p:cNvSpPr/>
          <p:nvPr/>
        </p:nvSpPr>
        <p:spPr>
          <a:xfrm rot="20560435">
            <a:off x="4953205" y="382626"/>
            <a:ext cx="571629" cy="743658"/>
          </a:xfrm>
          <a:custGeom>
            <a:avLst/>
            <a:gdLst/>
            <a:ahLst/>
            <a:cxnLst/>
            <a:rect l="l" t="t" r="r" b="b"/>
            <a:pathLst>
              <a:path w="28231" h="36727" extrusionOk="0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1" name="Google Shape;364;p54">
            <a:extLst>
              <a:ext uri="{FF2B5EF4-FFF2-40B4-BE49-F238E27FC236}">
                <a16:creationId xmlns:a16="http://schemas.microsoft.com/office/drawing/2014/main" id="{074A2F40-4835-90C0-F444-DF9623ABDF3D}"/>
              </a:ext>
            </a:extLst>
          </p:cNvPr>
          <p:cNvSpPr/>
          <p:nvPr/>
        </p:nvSpPr>
        <p:spPr>
          <a:xfrm rot="1341486">
            <a:off x="3496461" y="2696570"/>
            <a:ext cx="775114" cy="318853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4" name="Google Shape;362;p54">
            <a:extLst>
              <a:ext uri="{FF2B5EF4-FFF2-40B4-BE49-F238E27FC236}">
                <a16:creationId xmlns:a16="http://schemas.microsoft.com/office/drawing/2014/main" id="{54FDA84D-14E2-D26C-A86F-474D16FE58FD}"/>
              </a:ext>
            </a:extLst>
          </p:cNvPr>
          <p:cNvSpPr/>
          <p:nvPr/>
        </p:nvSpPr>
        <p:spPr>
          <a:xfrm rot="20817702">
            <a:off x="6796639" y="2635768"/>
            <a:ext cx="934940" cy="550984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2;p54">
            <a:extLst>
              <a:ext uri="{FF2B5EF4-FFF2-40B4-BE49-F238E27FC236}">
                <a16:creationId xmlns:a16="http://schemas.microsoft.com/office/drawing/2014/main" id="{B49852F5-2B26-BEC3-A046-E07BBC2B1B2C}"/>
              </a:ext>
            </a:extLst>
          </p:cNvPr>
          <p:cNvSpPr/>
          <p:nvPr/>
        </p:nvSpPr>
        <p:spPr>
          <a:xfrm rot="20785113">
            <a:off x="5602199" y="650856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Smiley Face 3">
            <a:extLst>
              <a:ext uri="{FF2B5EF4-FFF2-40B4-BE49-F238E27FC236}">
                <a16:creationId xmlns:a16="http://schemas.microsoft.com/office/drawing/2014/main" id="{DB84A2A4-0328-9704-137B-0672A07363D2}"/>
              </a:ext>
            </a:extLst>
          </p:cNvPr>
          <p:cNvSpPr/>
          <p:nvPr/>
        </p:nvSpPr>
        <p:spPr>
          <a:xfrm rot="21354439">
            <a:off x="2090983" y="919529"/>
            <a:ext cx="999286" cy="946184"/>
          </a:xfrm>
          <a:prstGeom prst="smileyFace">
            <a:avLst/>
          </a:prstGeom>
          <a:solidFill>
            <a:srgbClr val="A8D68C"/>
          </a:solidFill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miley Face 18">
            <a:extLst>
              <a:ext uri="{FF2B5EF4-FFF2-40B4-BE49-F238E27FC236}">
                <a16:creationId xmlns:a16="http://schemas.microsoft.com/office/drawing/2014/main" id="{BC4F4884-E8E8-8AAE-5AFE-5BA769FCE0CB}"/>
              </a:ext>
            </a:extLst>
          </p:cNvPr>
          <p:cNvSpPr/>
          <p:nvPr/>
        </p:nvSpPr>
        <p:spPr>
          <a:xfrm rot="772395">
            <a:off x="6659171" y="1433782"/>
            <a:ext cx="718762" cy="680567"/>
          </a:xfrm>
          <a:prstGeom prst="smileyFace">
            <a:avLst/>
          </a:prstGeom>
          <a:solidFill>
            <a:srgbClr val="A8D68C"/>
          </a:solidFill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miley Face 21">
            <a:extLst>
              <a:ext uri="{FF2B5EF4-FFF2-40B4-BE49-F238E27FC236}">
                <a16:creationId xmlns:a16="http://schemas.microsoft.com/office/drawing/2014/main" id="{A8B773A6-DAA5-E4C9-12B6-8C2A3C4780F3}"/>
              </a:ext>
            </a:extLst>
          </p:cNvPr>
          <p:cNvSpPr/>
          <p:nvPr/>
        </p:nvSpPr>
        <p:spPr>
          <a:xfrm rot="21354439">
            <a:off x="3891535" y="1135430"/>
            <a:ext cx="937442" cy="887626"/>
          </a:xfrm>
          <a:prstGeom prst="smileyFace">
            <a:avLst/>
          </a:prstGeom>
          <a:solidFill>
            <a:srgbClr val="A8D68C"/>
          </a:solidFill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84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44A72-0846-FFA7-6829-C7CAB9275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190C8D-55F3-4D63-469C-3354CFC2613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83EF308D-F3D2-3175-C059-3553BDB6E7FA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Environment &amp; Apparatus</a:t>
            </a:r>
          </a:p>
        </p:txBody>
      </p:sp>
      <p:pic>
        <p:nvPicPr>
          <p:cNvPr id="6" name="Picture 5" descr="A group of white papers on a table&#10;&#10;Description automatically generated">
            <a:extLst>
              <a:ext uri="{FF2B5EF4-FFF2-40B4-BE49-F238E27FC236}">
                <a16:creationId xmlns:a16="http://schemas.microsoft.com/office/drawing/2014/main" id="{BE574D26-FA16-819C-3215-452991395F9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7504" y="697159"/>
            <a:ext cx="5384377" cy="24476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9C8BD86-F49C-4DF3-975C-9610F4670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4171" y="3993315"/>
            <a:ext cx="7375655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We created a paper prototype and simulated user interactions manually.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The prototypes were arranged on a table, and participants interacted with them following our script.</a:t>
            </a:r>
          </a:p>
        </p:txBody>
      </p:sp>
      <p:pic>
        <p:nvPicPr>
          <p:cNvPr id="4" name="Picture 3" descr="Several white papers on a black surface&#10;&#10;Description automatically generated">
            <a:extLst>
              <a:ext uri="{FF2B5EF4-FFF2-40B4-BE49-F238E27FC236}">
                <a16:creationId xmlns:a16="http://schemas.microsoft.com/office/drawing/2014/main" id="{42B74EC6-B187-CF75-61A7-4A91C1760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19" y="1348598"/>
            <a:ext cx="3429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99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>
          <a:extLst>
            <a:ext uri="{FF2B5EF4-FFF2-40B4-BE49-F238E27FC236}">
              <a16:creationId xmlns:a16="http://schemas.microsoft.com/office/drawing/2014/main" id="{10F3CDB0-6346-10F9-F5BB-3C013DF1A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6">
            <a:extLst>
              <a:ext uri="{FF2B5EF4-FFF2-40B4-BE49-F238E27FC236}">
                <a16:creationId xmlns:a16="http://schemas.microsoft.com/office/drawing/2014/main" id="{31105959-55EB-0E5D-4594-895ABC9602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1450" y="298830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Nguyen Gia Bao</a:t>
            </a:r>
            <a:endParaRPr sz="2400" dirty="0"/>
          </a:p>
        </p:txBody>
      </p:sp>
      <p:sp>
        <p:nvSpPr>
          <p:cNvPr id="564" name="Google Shape;564;p66">
            <a:extLst>
              <a:ext uri="{FF2B5EF4-FFF2-40B4-BE49-F238E27FC236}">
                <a16:creationId xmlns:a16="http://schemas.microsoft.com/office/drawing/2014/main" id="{35678BAB-3A83-43C0-1DA8-4EC54065080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01450" y="379704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Observer/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Note-taker</a:t>
            </a:r>
            <a:endParaRPr dirty="0"/>
          </a:p>
        </p:txBody>
      </p:sp>
      <p:sp>
        <p:nvSpPr>
          <p:cNvPr id="565" name="Google Shape;565;p66">
            <a:extLst>
              <a:ext uri="{FF2B5EF4-FFF2-40B4-BE49-F238E27FC236}">
                <a16:creationId xmlns:a16="http://schemas.microsoft.com/office/drawing/2014/main" id="{6B337301-97FB-E2D3-2023-49D49765179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521400" y="298830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Nguyen Do Hoang Minh</a:t>
            </a:r>
            <a:endParaRPr sz="2400" dirty="0"/>
          </a:p>
        </p:txBody>
      </p:sp>
      <p:sp>
        <p:nvSpPr>
          <p:cNvPr id="566" name="Google Shape;566;p66">
            <a:extLst>
              <a:ext uri="{FF2B5EF4-FFF2-40B4-BE49-F238E27FC236}">
                <a16:creationId xmlns:a16="http://schemas.microsoft.com/office/drawing/2014/main" id="{FB5CC688-6F81-9C22-333D-D64C8150657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521400" y="379704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Facilitator/ </a:t>
            </a:r>
            <a:br>
              <a:rPr lang="en-US" dirty="0"/>
            </a:br>
            <a:r>
              <a:rPr lang="en-US" dirty="0"/>
              <a:t>Note-taker</a:t>
            </a:r>
            <a:endParaRPr dirty="0"/>
          </a:p>
        </p:txBody>
      </p:sp>
      <p:sp>
        <p:nvSpPr>
          <p:cNvPr id="567" name="Google Shape;567;p66">
            <a:extLst>
              <a:ext uri="{FF2B5EF4-FFF2-40B4-BE49-F238E27FC236}">
                <a16:creationId xmlns:a16="http://schemas.microsoft.com/office/drawing/2014/main" id="{04234B1A-EB22-AA64-4459-550F19639B27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5741350" y="298830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Nguyen Huu Phong</a:t>
            </a:r>
            <a:endParaRPr sz="2400" dirty="0"/>
          </a:p>
        </p:txBody>
      </p:sp>
      <p:sp>
        <p:nvSpPr>
          <p:cNvPr id="568" name="Google Shape;568;p66">
            <a:extLst>
              <a:ext uri="{FF2B5EF4-FFF2-40B4-BE49-F238E27FC236}">
                <a16:creationId xmlns:a16="http://schemas.microsoft.com/office/drawing/2014/main" id="{43DB5C70-063A-00AB-593C-B7F6B45C00FB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5741350" y="379704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Facilitator/</a:t>
            </a:r>
            <a:br>
              <a:rPr lang="en" dirty="0"/>
            </a:br>
            <a:r>
              <a:rPr lang="en" dirty="0"/>
              <a:t>Computer</a:t>
            </a:r>
            <a:endParaRPr dirty="0"/>
          </a:p>
        </p:txBody>
      </p:sp>
      <p:pic>
        <p:nvPicPr>
          <p:cNvPr id="5" name="Picture 4" descr="A person with glasses&#10;&#10;Description automatically generated">
            <a:extLst>
              <a:ext uri="{FF2B5EF4-FFF2-40B4-BE49-F238E27FC236}">
                <a16:creationId xmlns:a16="http://schemas.microsoft.com/office/drawing/2014/main" id="{6D023ADF-8A35-A5CF-E2A0-57301307724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16257">
            <a:off x="1563363" y="1422615"/>
            <a:ext cx="1318619" cy="13186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Google Shape;364;p54">
            <a:extLst>
              <a:ext uri="{FF2B5EF4-FFF2-40B4-BE49-F238E27FC236}">
                <a16:creationId xmlns:a16="http://schemas.microsoft.com/office/drawing/2014/main" id="{8D5466D4-6F29-F303-9081-176326185A2E}"/>
              </a:ext>
            </a:extLst>
          </p:cNvPr>
          <p:cNvSpPr/>
          <p:nvPr/>
        </p:nvSpPr>
        <p:spPr>
          <a:xfrm rot="1341486">
            <a:off x="2282187" y="1349208"/>
            <a:ext cx="651172" cy="294776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" name="Google Shape;362;p54">
            <a:extLst>
              <a:ext uri="{FF2B5EF4-FFF2-40B4-BE49-F238E27FC236}">
                <a16:creationId xmlns:a16="http://schemas.microsoft.com/office/drawing/2014/main" id="{5742B03B-88A3-E0DE-32C0-A1A4C4FC5320}"/>
              </a:ext>
            </a:extLst>
          </p:cNvPr>
          <p:cNvSpPr/>
          <p:nvPr/>
        </p:nvSpPr>
        <p:spPr>
          <a:xfrm rot="19790014">
            <a:off x="2467224" y="2282887"/>
            <a:ext cx="739426" cy="479537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close-up of a child's face&#10;&#10;Description automatically generated">
            <a:extLst>
              <a:ext uri="{FF2B5EF4-FFF2-40B4-BE49-F238E27FC236}">
                <a16:creationId xmlns:a16="http://schemas.microsoft.com/office/drawing/2014/main" id="{AC648F7E-4AD3-63E7-6A89-5B2FCB13105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33211">
            <a:off x="3966276" y="1189319"/>
            <a:ext cx="1208832" cy="15761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Google Shape;365;p54">
            <a:extLst>
              <a:ext uri="{FF2B5EF4-FFF2-40B4-BE49-F238E27FC236}">
                <a16:creationId xmlns:a16="http://schemas.microsoft.com/office/drawing/2014/main" id="{724E1078-C2A9-1E46-8DDD-0D8C907DE50B}"/>
              </a:ext>
            </a:extLst>
          </p:cNvPr>
          <p:cNvSpPr/>
          <p:nvPr/>
        </p:nvSpPr>
        <p:spPr>
          <a:xfrm>
            <a:off x="4962420" y="1120788"/>
            <a:ext cx="383813" cy="549478"/>
          </a:xfrm>
          <a:custGeom>
            <a:avLst/>
            <a:gdLst/>
            <a:ahLst/>
            <a:cxnLst/>
            <a:rect l="l" t="t" r="r" b="b"/>
            <a:pathLst>
              <a:path w="28231" h="36727" extrusionOk="0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1" name="Google Shape;364;p54">
            <a:extLst>
              <a:ext uri="{FF2B5EF4-FFF2-40B4-BE49-F238E27FC236}">
                <a16:creationId xmlns:a16="http://schemas.microsoft.com/office/drawing/2014/main" id="{6434283E-4BE2-C370-940D-D8F292AF6CE2}"/>
              </a:ext>
            </a:extLst>
          </p:cNvPr>
          <p:cNvSpPr/>
          <p:nvPr/>
        </p:nvSpPr>
        <p:spPr>
          <a:xfrm rot="1341486">
            <a:off x="3700328" y="2471890"/>
            <a:ext cx="520441" cy="235596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13" name="Picture 12" descr="A person wearing headphones and glasses&#10;&#10;Description automatically generated">
            <a:extLst>
              <a:ext uri="{FF2B5EF4-FFF2-40B4-BE49-F238E27FC236}">
                <a16:creationId xmlns:a16="http://schemas.microsoft.com/office/drawing/2014/main" id="{144F467E-083B-1997-8240-F753104E86E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416736">
            <a:off x="6120706" y="1496926"/>
            <a:ext cx="1312214" cy="13122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Google Shape;362;p54">
            <a:extLst>
              <a:ext uri="{FF2B5EF4-FFF2-40B4-BE49-F238E27FC236}">
                <a16:creationId xmlns:a16="http://schemas.microsoft.com/office/drawing/2014/main" id="{9EBBD6F6-1CE6-B5BB-4894-03B6444F0BDF}"/>
              </a:ext>
            </a:extLst>
          </p:cNvPr>
          <p:cNvSpPr/>
          <p:nvPr/>
        </p:nvSpPr>
        <p:spPr>
          <a:xfrm rot="19790014">
            <a:off x="7022368" y="2473032"/>
            <a:ext cx="627754" cy="407114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2;p54">
            <a:extLst>
              <a:ext uri="{FF2B5EF4-FFF2-40B4-BE49-F238E27FC236}">
                <a16:creationId xmlns:a16="http://schemas.microsoft.com/office/drawing/2014/main" id="{0BE90335-5DD9-C31B-D00B-85808F3B0DA9}"/>
              </a:ext>
            </a:extLst>
          </p:cNvPr>
          <p:cNvSpPr/>
          <p:nvPr/>
        </p:nvSpPr>
        <p:spPr>
          <a:xfrm rot="19790014">
            <a:off x="5914139" y="1449074"/>
            <a:ext cx="739426" cy="479537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552A46D0-FD6C-E23E-75A9-62410C8A1BA5}"/>
              </a:ext>
            </a:extLst>
          </p:cNvPr>
          <p:cNvSpPr txBox="1">
            <a:spLocks/>
          </p:cNvSpPr>
          <p:nvPr/>
        </p:nvSpPr>
        <p:spPr>
          <a:xfrm>
            <a:off x="1121083" y="419509"/>
            <a:ext cx="113115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Roles</a:t>
            </a:r>
          </a:p>
        </p:txBody>
      </p:sp>
    </p:spTree>
    <p:extLst>
      <p:ext uri="{BB962C8B-B14F-4D97-AF65-F5344CB8AC3E}">
        <p14:creationId xmlns:p14="http://schemas.microsoft.com/office/powerpoint/2010/main" val="3890980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1A035-FA8D-EB49-66E6-ADD550737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EEA65D-E9D6-2F58-41AF-A3D63DD8D7F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5E962D61-09A7-8B78-DFEB-72DD1728E248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Procedure &amp; Progress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C2EEF7-9093-C612-27BC-7E2C4887BA5A}"/>
              </a:ext>
            </a:extLst>
          </p:cNvPr>
          <p:cNvSpPr txBox="1"/>
          <p:nvPr/>
        </p:nvSpPr>
        <p:spPr>
          <a:xfrm>
            <a:off x="145981" y="1414197"/>
            <a:ext cx="788197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Welcome participant and explain purpose (testing </a:t>
            </a:r>
            <a:r>
              <a:rPr lang="en-US" sz="1600" dirty="0" err="1">
                <a:latin typeface="Roboto Mono Medium" panose="00000009000000000000" pitchFamily="49" charset="0"/>
                <a:ea typeface="Roboto Mono Medium" panose="00000009000000000000" pitchFamily="49" charset="0"/>
              </a:rPr>
              <a:t>PlanMate</a:t>
            </a: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 prototype).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Emphasize testing the prototype, not their skills.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Obtain consent for participation and note-taking.</a:t>
            </a:r>
          </a:p>
          <a:p>
            <a:pPr lvl="5"/>
            <a:endParaRPr lang="en-US" sz="1600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lvl="5"/>
            <a:endParaRPr lang="en-US" sz="1600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lvl="5"/>
            <a:endParaRPr lang="en-US" sz="1600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Arrange paper prototype elements logically.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Explain roles (facilitator, computer, observer).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Briefly outline the 3 tasks.</a:t>
            </a:r>
          </a:p>
        </p:txBody>
      </p:sp>
      <p:sp>
        <p:nvSpPr>
          <p:cNvPr id="7" name="Google Shape;332;p52">
            <a:extLst>
              <a:ext uri="{FF2B5EF4-FFF2-40B4-BE49-F238E27FC236}">
                <a16:creationId xmlns:a16="http://schemas.microsoft.com/office/drawing/2014/main" id="{39294B5F-D025-A07D-5F1A-89131A7F6A1A}"/>
              </a:ext>
            </a:extLst>
          </p:cNvPr>
          <p:cNvSpPr txBox="1">
            <a:spLocks/>
          </p:cNvSpPr>
          <p:nvPr/>
        </p:nvSpPr>
        <p:spPr>
          <a:xfrm>
            <a:off x="145981" y="707227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Introduction</a:t>
            </a:r>
          </a:p>
        </p:txBody>
      </p:sp>
      <p:sp>
        <p:nvSpPr>
          <p:cNvPr id="9" name="Google Shape;332;p52">
            <a:extLst>
              <a:ext uri="{FF2B5EF4-FFF2-40B4-BE49-F238E27FC236}">
                <a16:creationId xmlns:a16="http://schemas.microsoft.com/office/drawing/2014/main" id="{9A02E6BA-ED65-D57D-91CA-40F44976C010}"/>
              </a:ext>
            </a:extLst>
          </p:cNvPr>
          <p:cNvSpPr txBox="1">
            <a:spLocks/>
          </p:cNvSpPr>
          <p:nvPr/>
        </p:nvSpPr>
        <p:spPr>
          <a:xfrm>
            <a:off x="145981" y="2438725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Set Up</a:t>
            </a:r>
          </a:p>
        </p:txBody>
      </p:sp>
      <p:pic>
        <p:nvPicPr>
          <p:cNvPr id="10" name="Google Shape;343;p52">
            <a:extLst>
              <a:ext uri="{FF2B5EF4-FFF2-40B4-BE49-F238E27FC236}">
                <a16:creationId xmlns:a16="http://schemas.microsoft.com/office/drawing/2014/main" id="{49134D05-2992-8B74-04C6-EABBC4BD76AB}"/>
              </a:ext>
            </a:extLst>
          </p:cNvPr>
          <p:cNvPicPr preferRelativeResize="0"/>
          <p:nvPr/>
        </p:nvPicPr>
        <p:blipFill>
          <a:blip r:embed="rId3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782544" flipV="1">
            <a:off x="6701778" y="3091584"/>
            <a:ext cx="3542903" cy="2566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397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27285-011E-4250-0C81-8E95A6CB4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3DE39D-9438-9530-1E36-C9AD59454C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66766D05-203E-F7CB-352F-9C5332B33865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Procedure &amp; Progress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B9C4CE-2043-CF98-8D82-D13826C0CB6E}"/>
              </a:ext>
            </a:extLst>
          </p:cNvPr>
          <p:cNvSpPr txBox="1"/>
          <p:nvPr/>
        </p:nvSpPr>
        <p:spPr>
          <a:xfrm>
            <a:off x="145981" y="1417588"/>
            <a:ext cx="788197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Task 1: Export timetable to PDF.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Task 2: View campus map with class locations.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Task 3: Generate and view personalized timetable.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Observe user behavior and note challenges.</a:t>
            </a:r>
          </a:p>
          <a:p>
            <a:pPr lvl="5"/>
            <a:endParaRPr lang="en-US" sz="1600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lvl="5"/>
            <a:endParaRPr lang="en-US" sz="1600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lvl="5"/>
            <a:endParaRPr lang="en-US" sz="1600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Ask about likes, dislikes, and moments of confusion.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Collect suggestions for improvement.</a:t>
            </a:r>
          </a:p>
          <a:p>
            <a:pPr lvl="5"/>
            <a:endParaRPr lang="en-US" sz="1600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lvl="5"/>
            <a:endParaRPr lang="en-US" sz="1600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lvl="5"/>
            <a:endParaRPr lang="en-US" sz="1600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Thank participant and explain how feedback will help refine </a:t>
            </a:r>
            <a:r>
              <a:rPr lang="en-US" sz="1600" dirty="0" err="1">
                <a:latin typeface="Roboto Mono Medium" panose="00000009000000000000" pitchFamily="49" charset="0"/>
                <a:ea typeface="Roboto Mono Medium" panose="00000009000000000000" pitchFamily="49" charset="0"/>
              </a:rPr>
              <a:t>PlanMate</a:t>
            </a:r>
            <a:r>
              <a:rPr lang="en-US" sz="1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.</a:t>
            </a:r>
          </a:p>
        </p:txBody>
      </p:sp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47AACE38-077B-EDC7-069E-CC7F28AB8480}"/>
              </a:ext>
            </a:extLst>
          </p:cNvPr>
          <p:cNvSpPr txBox="1">
            <a:spLocks/>
          </p:cNvSpPr>
          <p:nvPr/>
        </p:nvSpPr>
        <p:spPr>
          <a:xfrm>
            <a:off x="145981" y="707227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Task Execution</a:t>
            </a:r>
          </a:p>
        </p:txBody>
      </p:sp>
      <p:sp>
        <p:nvSpPr>
          <p:cNvPr id="3" name="Google Shape;332;p52">
            <a:extLst>
              <a:ext uri="{FF2B5EF4-FFF2-40B4-BE49-F238E27FC236}">
                <a16:creationId xmlns:a16="http://schemas.microsoft.com/office/drawing/2014/main" id="{EEC1DA97-45DD-425E-93C2-7C02280A80EE}"/>
              </a:ext>
            </a:extLst>
          </p:cNvPr>
          <p:cNvSpPr txBox="1">
            <a:spLocks/>
          </p:cNvSpPr>
          <p:nvPr/>
        </p:nvSpPr>
        <p:spPr>
          <a:xfrm>
            <a:off x="145981" y="247683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Feedback</a:t>
            </a:r>
          </a:p>
        </p:txBody>
      </p:sp>
      <p:sp>
        <p:nvSpPr>
          <p:cNvPr id="6" name="Google Shape;332;p52">
            <a:extLst>
              <a:ext uri="{FF2B5EF4-FFF2-40B4-BE49-F238E27FC236}">
                <a16:creationId xmlns:a16="http://schemas.microsoft.com/office/drawing/2014/main" id="{FDF75283-AA66-BF65-1C5F-6A391C5B5D67}"/>
              </a:ext>
            </a:extLst>
          </p:cNvPr>
          <p:cNvSpPr txBox="1">
            <a:spLocks/>
          </p:cNvSpPr>
          <p:nvPr/>
        </p:nvSpPr>
        <p:spPr>
          <a:xfrm>
            <a:off x="145981" y="3716924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Conclusion</a:t>
            </a:r>
          </a:p>
        </p:txBody>
      </p:sp>
      <p:pic>
        <p:nvPicPr>
          <p:cNvPr id="7" name="Google Shape;343;p52">
            <a:extLst>
              <a:ext uri="{FF2B5EF4-FFF2-40B4-BE49-F238E27FC236}">
                <a16:creationId xmlns:a16="http://schemas.microsoft.com/office/drawing/2014/main" id="{567F6709-746C-70B1-D34C-ED3CB64A8628}"/>
              </a:ext>
            </a:extLst>
          </p:cNvPr>
          <p:cNvPicPr preferRelativeResize="0"/>
          <p:nvPr/>
        </p:nvPicPr>
        <p:blipFill>
          <a:blip r:embed="rId3" cstate="screen">
            <a:alphaModFix amt="80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782544" flipH="1">
            <a:off x="3433120" y="-389233"/>
            <a:ext cx="5481041" cy="24862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061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/>
          <p:cNvSpPr txBox="1">
            <a:spLocks noGrp="1"/>
          </p:cNvSpPr>
          <p:nvPr>
            <p:ph type="subTitle" idx="1"/>
          </p:nvPr>
        </p:nvSpPr>
        <p:spPr>
          <a:xfrm>
            <a:off x="1414400" y="319822"/>
            <a:ext cx="4011544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Usability Goals and Metrics</a:t>
            </a:r>
            <a:endParaRPr dirty="0"/>
          </a:p>
        </p:txBody>
      </p:sp>
      <p:sp>
        <p:nvSpPr>
          <p:cNvPr id="7" name="Google Shape;381;p56">
            <a:extLst>
              <a:ext uri="{FF2B5EF4-FFF2-40B4-BE49-F238E27FC236}">
                <a16:creationId xmlns:a16="http://schemas.microsoft.com/office/drawing/2014/main" id="{F9492E97-CFA3-BD4F-075D-7F6D8F9FCCE6}"/>
              </a:ext>
            </a:extLst>
          </p:cNvPr>
          <p:cNvSpPr txBox="1">
            <a:spLocks/>
          </p:cNvSpPr>
          <p:nvPr/>
        </p:nvSpPr>
        <p:spPr>
          <a:xfrm>
            <a:off x="1414400" y="857947"/>
            <a:ext cx="2852800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dirty="0"/>
              <a:t>1) Efficiency</a:t>
            </a:r>
          </a:p>
        </p:txBody>
      </p:sp>
      <p:sp>
        <p:nvSpPr>
          <p:cNvPr id="12" name="Google Shape;381;p56">
            <a:extLst>
              <a:ext uri="{FF2B5EF4-FFF2-40B4-BE49-F238E27FC236}">
                <a16:creationId xmlns:a16="http://schemas.microsoft.com/office/drawing/2014/main" id="{84C6BF34-CB0B-492F-588A-0D53FFE6631F}"/>
              </a:ext>
            </a:extLst>
          </p:cNvPr>
          <p:cNvSpPr txBox="1">
            <a:spLocks/>
          </p:cNvSpPr>
          <p:nvPr/>
        </p:nvSpPr>
        <p:spPr>
          <a:xfrm>
            <a:off x="1414399" y="2508664"/>
            <a:ext cx="4147571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dirty="0"/>
              <a:t>2) Clarity and Intuitiveness</a:t>
            </a:r>
          </a:p>
        </p:txBody>
      </p:sp>
      <p:pic>
        <p:nvPicPr>
          <p:cNvPr id="15" name="Google Shape;350;p53">
            <a:extLst>
              <a:ext uri="{FF2B5EF4-FFF2-40B4-BE49-F238E27FC236}">
                <a16:creationId xmlns:a16="http://schemas.microsoft.com/office/drawing/2014/main" id="{39E774D9-864B-1211-C437-7AE8534AB6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16200000">
            <a:off x="6169540" y="417503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93DCE5A6-B592-ED50-E20A-3BBB80F7F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6438594" y="3654910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ABA64E-CECA-1D15-2D79-4134CEB41DE2}"/>
              </a:ext>
            </a:extLst>
          </p:cNvPr>
          <p:cNvSpPr txBox="1"/>
          <p:nvPr/>
        </p:nvSpPr>
        <p:spPr>
          <a:xfrm>
            <a:off x="1414399" y="1490988"/>
            <a:ext cx="57735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Goal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Participants should complete tasks quickly and without unnecessary steps.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Key Measurement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Time taken to complete each task (measured in minutes and seconds).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8C35C-675C-BEA9-7D9A-BEE77CF7B61A}"/>
              </a:ext>
            </a:extLst>
          </p:cNvPr>
          <p:cNvSpPr txBox="1"/>
          <p:nvPr/>
        </p:nvSpPr>
        <p:spPr>
          <a:xfrm>
            <a:off x="1414399" y="3113442"/>
            <a:ext cx="577356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Goal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The interface should be easy to understand and navigate.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Key Measurement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	Number of errors (e.g., choosing the wrong feature or being unsure of what to do).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Participant feedback on clarity (e.g., a 1-5 scale on how intuitive they found the prototype).</a:t>
            </a:r>
          </a:p>
        </p:txBody>
      </p:sp>
    </p:spTree>
    <p:extLst>
      <p:ext uri="{BB962C8B-B14F-4D97-AF65-F5344CB8AC3E}">
        <p14:creationId xmlns:p14="http://schemas.microsoft.com/office/powerpoint/2010/main" val="42070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C7E1AB0E-227C-EDA9-3EAE-49A24339D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>
            <a:extLst>
              <a:ext uri="{FF2B5EF4-FFF2-40B4-BE49-F238E27FC236}">
                <a16:creationId xmlns:a16="http://schemas.microsoft.com/office/drawing/2014/main" id="{25FC3E91-E83D-DD38-DEA3-D2C6783520BC}"/>
              </a:ext>
            </a:extLst>
          </p:cNvPr>
          <p:cNvPicPr preferRelativeResize="0"/>
          <p:nvPr/>
        </p:nvPicPr>
        <p:blipFill>
          <a:blip r:embed="rId3" cstate="screen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>
            <a:extLst>
              <a:ext uri="{FF2B5EF4-FFF2-40B4-BE49-F238E27FC236}">
                <a16:creationId xmlns:a16="http://schemas.microsoft.com/office/drawing/2014/main" id="{E9B8E807-0AB4-C9AD-818D-3788AA0F386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pic>
        <p:nvPicPr>
          <p:cNvPr id="350" name="Google Shape;350;p53">
            <a:extLst>
              <a:ext uri="{FF2B5EF4-FFF2-40B4-BE49-F238E27FC236}">
                <a16:creationId xmlns:a16="http://schemas.microsoft.com/office/drawing/2014/main" id="{C5A7AC10-4093-7E3A-9673-ED6DC1E7F6A9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>
            <a:extLst>
              <a:ext uri="{FF2B5EF4-FFF2-40B4-BE49-F238E27FC236}">
                <a16:creationId xmlns:a16="http://schemas.microsoft.com/office/drawing/2014/main" id="{D952923B-E8A6-91D8-9063-F636BDF9FEDC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>
            <a:extLst>
              <a:ext uri="{FF2B5EF4-FFF2-40B4-BE49-F238E27FC236}">
                <a16:creationId xmlns:a16="http://schemas.microsoft.com/office/drawing/2014/main" id="{BFC787F7-FF15-C2A6-A83E-8F78998AC3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2999" y="2675737"/>
            <a:ext cx="3798000" cy="1395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rgbClr val="B44141"/>
                </a:solidFill>
              </a:rPr>
              <a:t>Testing Results</a:t>
            </a:r>
          </a:p>
        </p:txBody>
      </p:sp>
      <p:pic>
        <p:nvPicPr>
          <p:cNvPr id="2" name="Google Shape;350;p53">
            <a:extLst>
              <a:ext uri="{FF2B5EF4-FFF2-40B4-BE49-F238E27FC236}">
                <a16:creationId xmlns:a16="http://schemas.microsoft.com/office/drawing/2014/main" id="{419D8A97-09C3-D5CE-A4C4-2738EA710834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2321285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50;p53">
            <a:extLst>
              <a:ext uri="{FF2B5EF4-FFF2-40B4-BE49-F238E27FC236}">
                <a16:creationId xmlns:a16="http://schemas.microsoft.com/office/drawing/2014/main" id="{40323565-B2A6-B4BA-EED9-594FA198DE79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2912394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50;p53">
            <a:extLst>
              <a:ext uri="{FF2B5EF4-FFF2-40B4-BE49-F238E27FC236}">
                <a16:creationId xmlns:a16="http://schemas.microsoft.com/office/drawing/2014/main" id="{E1047E8F-AC3C-8182-FE04-0BE76DD61721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3467785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50;p53">
            <a:extLst>
              <a:ext uri="{FF2B5EF4-FFF2-40B4-BE49-F238E27FC236}">
                <a16:creationId xmlns:a16="http://schemas.microsoft.com/office/drawing/2014/main" id="{9BCF8792-0022-EF53-447F-8D2A57BBD7D8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>
            <a:off x="5983607" y="1261885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50;p53">
            <a:extLst>
              <a:ext uri="{FF2B5EF4-FFF2-40B4-BE49-F238E27FC236}">
                <a16:creationId xmlns:a16="http://schemas.microsoft.com/office/drawing/2014/main" id="{9CBD0239-D04D-0F91-254A-157D9F5BF649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>
            <a:off x="5983607" y="1834122"/>
            <a:ext cx="2036850" cy="810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658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2C9C336E-1975-4512-BF5E-C776EBE48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B0AD844C-1E25-D63E-0B2F-574493AF222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508747"/>
            <a:ext cx="4011544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Data</a:t>
            </a:r>
            <a:endParaRPr dirty="0"/>
          </a:p>
        </p:txBody>
      </p:sp>
      <p:sp>
        <p:nvSpPr>
          <p:cNvPr id="7" name="Google Shape;381;p56">
            <a:extLst>
              <a:ext uri="{FF2B5EF4-FFF2-40B4-BE49-F238E27FC236}">
                <a16:creationId xmlns:a16="http://schemas.microsoft.com/office/drawing/2014/main" id="{8B7774EF-72F6-0B9F-F5A2-B343F4EBB49B}"/>
              </a:ext>
            </a:extLst>
          </p:cNvPr>
          <p:cNvSpPr txBox="1">
            <a:spLocks/>
          </p:cNvSpPr>
          <p:nvPr/>
        </p:nvSpPr>
        <p:spPr>
          <a:xfrm>
            <a:off x="1414400" y="1334038"/>
            <a:ext cx="2852800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dirty="0"/>
              <a:t>All Participants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C0CE33-5597-6CFC-EBD3-98FC9A460E0F}"/>
              </a:ext>
            </a:extLst>
          </p:cNvPr>
          <p:cNvSpPr txBox="1"/>
          <p:nvPr/>
        </p:nvSpPr>
        <p:spPr>
          <a:xfrm>
            <a:off x="1414399" y="1967079"/>
            <a:ext cx="577356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Found the concept of the app useful and relevant.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Liked the idea of the campus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Appreciated the idea of a streamlined and clean interface.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Found the ‘Save’ button difficult to locate.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Felt the app would benefit from more consistent navigation features, such as a ‘Home’ tab instead of clicking the logo.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Loved the idea of ‘Friend Sharing’ function.</a:t>
            </a:r>
          </a:p>
        </p:txBody>
      </p:sp>
      <p:pic>
        <p:nvPicPr>
          <p:cNvPr id="2" name="Google Shape;373;p55">
            <a:extLst>
              <a:ext uri="{FF2B5EF4-FFF2-40B4-BE49-F238E27FC236}">
                <a16:creationId xmlns:a16="http://schemas.microsoft.com/office/drawing/2014/main" id="{E1AD502F-1AF3-D029-95EE-047B82D56870}"/>
              </a:ext>
            </a:extLst>
          </p:cNvPr>
          <p:cNvPicPr preferRelativeResize="0"/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414399" y="940247"/>
            <a:ext cx="1959055" cy="14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05;p57">
            <a:extLst>
              <a:ext uri="{FF2B5EF4-FFF2-40B4-BE49-F238E27FC236}">
                <a16:creationId xmlns:a16="http://schemas.microsoft.com/office/drawing/2014/main" id="{60DCA850-7C77-0040-AB70-F55757CAA624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91595">
            <a:off x="5063584" y="840777"/>
            <a:ext cx="1964948" cy="47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05;p57">
            <a:extLst>
              <a:ext uri="{FF2B5EF4-FFF2-40B4-BE49-F238E27FC236}">
                <a16:creationId xmlns:a16="http://schemas.microsoft.com/office/drawing/2014/main" id="{F995E891-BE06-F511-A550-21B5888264F4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65137">
            <a:off x="6768676" y="3785621"/>
            <a:ext cx="1668496" cy="4032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813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/>
          <p:cNvPicPr preferRelativeResize="0"/>
          <p:nvPr/>
        </p:nvPicPr>
        <p:blipFill>
          <a:blip r:embed="rId3" cstate="screen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50" name="Google Shape;350;p53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/>
          <p:cNvSpPr txBox="1">
            <a:spLocks noGrp="1"/>
          </p:cNvSpPr>
          <p:nvPr>
            <p:ph type="title"/>
          </p:nvPr>
        </p:nvSpPr>
        <p:spPr>
          <a:xfrm>
            <a:off x="2673000" y="255090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Problem &amp; 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65182C31-5A6D-4CDD-0D10-2167EC00A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BFC14FBC-A62D-E056-6AE7-097ED937B7C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508747"/>
            <a:ext cx="4011544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Data</a:t>
            </a:r>
            <a:endParaRPr dirty="0"/>
          </a:p>
        </p:txBody>
      </p:sp>
      <p:sp>
        <p:nvSpPr>
          <p:cNvPr id="7" name="Google Shape;381;p56">
            <a:extLst>
              <a:ext uri="{FF2B5EF4-FFF2-40B4-BE49-F238E27FC236}">
                <a16:creationId xmlns:a16="http://schemas.microsoft.com/office/drawing/2014/main" id="{AB90C12A-BCA9-B1D1-0A17-C737EE13D3B3}"/>
              </a:ext>
            </a:extLst>
          </p:cNvPr>
          <p:cNvSpPr txBox="1">
            <a:spLocks/>
          </p:cNvSpPr>
          <p:nvPr/>
        </p:nvSpPr>
        <p:spPr>
          <a:xfrm>
            <a:off x="1414400" y="1334038"/>
            <a:ext cx="2852800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dirty="0"/>
              <a:t>Two Participants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822C99-7773-9910-A574-A5E435EB819C}"/>
              </a:ext>
            </a:extLst>
          </p:cNvPr>
          <p:cNvSpPr txBox="1"/>
          <p:nvPr/>
        </p:nvSpPr>
        <p:spPr>
          <a:xfrm>
            <a:off x="1414399" y="1967079"/>
            <a:ext cx="577356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Mistakenly clicked the ‘Share’ button instead of the ‘Export’ button.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Commented on the placement of critical buttons (like ‘Export’ and ‘Save’).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Mentioned that the overall task flow was simple to follow once they figured out the necessary 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Suggested that the ‘Download’ and related button should be right under the timetable instead.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Thought the bulletin-board-theme ‘Export’ was cool and unique.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</p:txBody>
      </p:sp>
      <p:pic>
        <p:nvPicPr>
          <p:cNvPr id="2" name="Google Shape;373;p55">
            <a:extLst>
              <a:ext uri="{FF2B5EF4-FFF2-40B4-BE49-F238E27FC236}">
                <a16:creationId xmlns:a16="http://schemas.microsoft.com/office/drawing/2014/main" id="{E1A90F5A-F82D-41A8-469C-5D9FF59C1BBF}"/>
              </a:ext>
            </a:extLst>
          </p:cNvPr>
          <p:cNvPicPr preferRelativeResize="0"/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414399" y="940247"/>
            <a:ext cx="1959055" cy="14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04;p57">
            <a:extLst>
              <a:ext uri="{FF2B5EF4-FFF2-40B4-BE49-F238E27FC236}">
                <a16:creationId xmlns:a16="http://schemas.microsoft.com/office/drawing/2014/main" id="{608989DE-4204-163E-1958-C1CF1B467011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727" y="754842"/>
            <a:ext cx="568150" cy="6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04;p57">
            <a:extLst>
              <a:ext uri="{FF2B5EF4-FFF2-40B4-BE49-F238E27FC236}">
                <a16:creationId xmlns:a16="http://schemas.microsoft.com/office/drawing/2014/main" id="{87FE7970-4D78-018C-275C-0A81B9108438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2690" y="912163"/>
            <a:ext cx="452652" cy="49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4;p57">
            <a:extLst>
              <a:ext uri="{FF2B5EF4-FFF2-40B4-BE49-F238E27FC236}">
                <a16:creationId xmlns:a16="http://schemas.microsoft.com/office/drawing/2014/main" id="{1540EDDC-7895-6661-7729-3B9CD64A9855}"/>
              </a:ext>
            </a:extLst>
          </p:cNvPr>
          <p:cNvPicPr preferRelativeResize="0"/>
          <p:nvPr/>
        </p:nvPicPr>
        <p:blipFill>
          <a:blip r:embed="rId4" cstate="screen">
            <a:alphaModFix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9600" y="1656992"/>
            <a:ext cx="568150" cy="6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04;p57">
            <a:extLst>
              <a:ext uri="{FF2B5EF4-FFF2-40B4-BE49-F238E27FC236}">
                <a16:creationId xmlns:a16="http://schemas.microsoft.com/office/drawing/2014/main" id="{255CAACB-8C35-5A76-FED4-D153F2C24211}"/>
              </a:ext>
            </a:extLst>
          </p:cNvPr>
          <p:cNvPicPr preferRelativeResize="0"/>
          <p:nvPr/>
        </p:nvPicPr>
        <p:blipFill>
          <a:blip r:embed="rId5" cstate="screen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9563" y="1814313"/>
            <a:ext cx="452652" cy="49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04;p57">
            <a:extLst>
              <a:ext uri="{FF2B5EF4-FFF2-40B4-BE49-F238E27FC236}">
                <a16:creationId xmlns:a16="http://schemas.microsoft.com/office/drawing/2014/main" id="{8A0DE7CF-FEC4-FE42-9563-1327BCD37200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2588" y="3967329"/>
            <a:ext cx="568150" cy="6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04;p57">
            <a:extLst>
              <a:ext uri="{FF2B5EF4-FFF2-40B4-BE49-F238E27FC236}">
                <a16:creationId xmlns:a16="http://schemas.microsoft.com/office/drawing/2014/main" id="{D7938ADB-1AFA-E0A4-4046-DB50F6432B8A}"/>
              </a:ext>
            </a:extLst>
          </p:cNvPr>
          <p:cNvPicPr preferRelativeResize="0"/>
          <p:nvPr/>
        </p:nvPicPr>
        <p:blipFill>
          <a:blip r:embed="rId5" cstate="screen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2551" y="4124650"/>
            <a:ext cx="452652" cy="494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705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9F1E89A4-3377-6B26-CDBD-3E24FA2A2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D742A9DC-8498-01F7-2681-D3204A72C2D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508747"/>
            <a:ext cx="4011544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Data</a:t>
            </a:r>
            <a:endParaRPr dirty="0"/>
          </a:p>
        </p:txBody>
      </p:sp>
      <p:sp>
        <p:nvSpPr>
          <p:cNvPr id="7" name="Google Shape;381;p56">
            <a:extLst>
              <a:ext uri="{FF2B5EF4-FFF2-40B4-BE49-F238E27FC236}">
                <a16:creationId xmlns:a16="http://schemas.microsoft.com/office/drawing/2014/main" id="{AC5FEAEF-C086-561C-33F2-00341B8FB622}"/>
              </a:ext>
            </a:extLst>
          </p:cNvPr>
          <p:cNvSpPr txBox="1">
            <a:spLocks/>
          </p:cNvSpPr>
          <p:nvPr/>
        </p:nvSpPr>
        <p:spPr>
          <a:xfrm>
            <a:off x="1414400" y="1334038"/>
            <a:ext cx="2852800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dirty="0"/>
              <a:t>One Participant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7619B9-5289-CE39-54DE-6BC898392BBE}"/>
              </a:ext>
            </a:extLst>
          </p:cNvPr>
          <p:cNvSpPr txBox="1"/>
          <p:nvPr/>
        </p:nvSpPr>
        <p:spPr>
          <a:xfrm>
            <a:off x="1414399" y="1967079"/>
            <a:ext cx="57735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Didn’t see the ‘Preference’ part to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Accidentally manually scheduled timetable instead of using auto schedule function.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Got confused at the ‘List of classes’ window.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Got confused at the bulletin-board-theme ‘Export’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Didn’t know how to use the ‘Moving Time Estimate’ function.</a:t>
            </a:r>
          </a:p>
        </p:txBody>
      </p:sp>
      <p:pic>
        <p:nvPicPr>
          <p:cNvPr id="2" name="Google Shape;373;p55">
            <a:extLst>
              <a:ext uri="{FF2B5EF4-FFF2-40B4-BE49-F238E27FC236}">
                <a16:creationId xmlns:a16="http://schemas.microsoft.com/office/drawing/2014/main" id="{3078F63F-F0BE-14A8-21C4-695DF5291EEE}"/>
              </a:ext>
            </a:extLst>
          </p:cNvPr>
          <p:cNvPicPr preferRelativeResize="0"/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414399" y="940247"/>
            <a:ext cx="1959055" cy="14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26;p59">
            <a:extLst>
              <a:ext uri="{FF2B5EF4-FFF2-40B4-BE49-F238E27FC236}">
                <a16:creationId xmlns:a16="http://schemas.microsoft.com/office/drawing/2014/main" id="{35E2DCE2-D83F-9C84-C4BF-3605BD4AC4A2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40092">
            <a:off x="4768192" y="593411"/>
            <a:ext cx="944039" cy="108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26;p59">
            <a:extLst>
              <a:ext uri="{FF2B5EF4-FFF2-40B4-BE49-F238E27FC236}">
                <a16:creationId xmlns:a16="http://schemas.microsoft.com/office/drawing/2014/main" id="{1250869D-4E41-366D-809B-DEA8DF2BE7D0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850454">
            <a:off x="7179295" y="3280870"/>
            <a:ext cx="1100610" cy="12638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213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146D22D6-3CA9-7102-6D2B-6038D4176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345E3F9B-092C-06D8-B517-53264E7B6AD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508747"/>
            <a:ext cx="4011544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Data</a:t>
            </a:r>
            <a:endParaRPr dirty="0"/>
          </a:p>
        </p:txBody>
      </p:sp>
      <p:sp>
        <p:nvSpPr>
          <p:cNvPr id="7" name="Google Shape;381;p56">
            <a:extLst>
              <a:ext uri="{FF2B5EF4-FFF2-40B4-BE49-F238E27FC236}">
                <a16:creationId xmlns:a16="http://schemas.microsoft.com/office/drawing/2014/main" id="{B591AC8A-0405-3EEF-EFA8-6C6244D02418}"/>
              </a:ext>
            </a:extLst>
          </p:cNvPr>
          <p:cNvSpPr txBox="1">
            <a:spLocks/>
          </p:cNvSpPr>
          <p:nvPr/>
        </p:nvSpPr>
        <p:spPr>
          <a:xfrm>
            <a:off x="1414399" y="1334038"/>
            <a:ext cx="4434737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dirty="0"/>
              <a:t>Task 1: Export Timetable to PDF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B6CD0F-6948-11CB-F7B3-2F2FCC81963A}"/>
              </a:ext>
            </a:extLst>
          </p:cNvPr>
          <p:cNvSpPr txBox="1"/>
          <p:nvPr/>
        </p:nvSpPr>
        <p:spPr>
          <a:xfrm>
            <a:off x="1414399" y="1967079"/>
            <a:ext cx="577356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Common Feedback: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Strength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The export function is straightforward once users locate the correct button.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Issues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	Two participants </a:t>
            </a:r>
            <a:r>
              <a:rPr lang="en-US" dirty="0" err="1">
                <a:latin typeface="Roboto Mono Medium" panose="00000009000000000000" pitchFamily="49" charset="0"/>
                <a:ea typeface="Roboto Mono Medium" panose="00000009000000000000" pitchFamily="49" charset="0"/>
              </a:rPr>
              <a:t>misclicked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 the ‘Share’ button at least once, confusing it with Export.</a:t>
            </a:r>
          </a:p>
          <a:p>
            <a:pPr marL="285750" lvl="2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	The ‘Export’ button was described as hard to find and not prominent enough.</a:t>
            </a:r>
          </a:p>
          <a:p>
            <a:pPr lvl="2"/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-&gt; Mostly functional but lacks visibility for key buttons.</a:t>
            </a:r>
          </a:p>
        </p:txBody>
      </p:sp>
      <p:pic>
        <p:nvPicPr>
          <p:cNvPr id="2" name="Google Shape;373;p55">
            <a:extLst>
              <a:ext uri="{FF2B5EF4-FFF2-40B4-BE49-F238E27FC236}">
                <a16:creationId xmlns:a16="http://schemas.microsoft.com/office/drawing/2014/main" id="{8CDEB998-98EB-EFFC-5E5A-8F56C01B39B7}"/>
              </a:ext>
            </a:extLst>
          </p:cNvPr>
          <p:cNvPicPr preferRelativeResize="0"/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414399" y="940247"/>
            <a:ext cx="1959055" cy="14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05;p57">
            <a:extLst>
              <a:ext uri="{FF2B5EF4-FFF2-40B4-BE49-F238E27FC236}">
                <a16:creationId xmlns:a16="http://schemas.microsoft.com/office/drawing/2014/main" id="{26823E23-3DE7-2798-F98C-6DEFDBDB4364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91595">
            <a:off x="6538001" y="3609085"/>
            <a:ext cx="1964948" cy="47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05;p57">
            <a:extLst>
              <a:ext uri="{FF2B5EF4-FFF2-40B4-BE49-F238E27FC236}">
                <a16:creationId xmlns:a16="http://schemas.microsoft.com/office/drawing/2014/main" id="{60167A8C-9396-6FF2-2D27-149D1F6D3ED8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065137">
            <a:off x="7024752" y="3201375"/>
            <a:ext cx="1180605" cy="285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454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F94ABD69-110B-82EC-FCCF-2D9484500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FAC0078E-71A7-14AB-9227-03DAC39B58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508747"/>
            <a:ext cx="4011544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Data</a:t>
            </a:r>
            <a:endParaRPr dirty="0"/>
          </a:p>
        </p:txBody>
      </p:sp>
      <p:sp>
        <p:nvSpPr>
          <p:cNvPr id="7" name="Google Shape;381;p56">
            <a:extLst>
              <a:ext uri="{FF2B5EF4-FFF2-40B4-BE49-F238E27FC236}">
                <a16:creationId xmlns:a16="http://schemas.microsoft.com/office/drawing/2014/main" id="{51DCF2EB-DA18-C521-7BC4-D206CDEABF3C}"/>
              </a:ext>
            </a:extLst>
          </p:cNvPr>
          <p:cNvSpPr txBox="1">
            <a:spLocks/>
          </p:cNvSpPr>
          <p:nvPr/>
        </p:nvSpPr>
        <p:spPr>
          <a:xfrm>
            <a:off x="1414399" y="1334038"/>
            <a:ext cx="6528034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dirty="0"/>
              <a:t>Task 2: View Campus Map with Class Locations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CE3C85-C1BC-13C5-9D80-61F9653FB601}"/>
              </a:ext>
            </a:extLst>
          </p:cNvPr>
          <p:cNvSpPr txBox="1"/>
          <p:nvPr/>
        </p:nvSpPr>
        <p:spPr>
          <a:xfrm>
            <a:off x="1414399" y="1967079"/>
            <a:ext cx="667161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Common Feedback: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Strength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The map feature has strong potential and was positively received conceptually. Participants liked the idea of estimating travel time between classes.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Issues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	Navigation between tabs was a little bit hard to do.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	The travel time estimation lacked clarity—users were unsure where to start or select endpoints.</a:t>
            </a:r>
          </a:p>
          <a:p>
            <a:pPr lvl="1"/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-&gt; Conceptually strong but needs better guidance for user actions.</a:t>
            </a:r>
          </a:p>
        </p:txBody>
      </p:sp>
      <p:pic>
        <p:nvPicPr>
          <p:cNvPr id="2" name="Google Shape;373;p55">
            <a:extLst>
              <a:ext uri="{FF2B5EF4-FFF2-40B4-BE49-F238E27FC236}">
                <a16:creationId xmlns:a16="http://schemas.microsoft.com/office/drawing/2014/main" id="{51C01E9C-15C8-8A86-AE29-A13B24C73063}"/>
              </a:ext>
            </a:extLst>
          </p:cNvPr>
          <p:cNvPicPr preferRelativeResize="0"/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414399" y="940247"/>
            <a:ext cx="1959055" cy="14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04;p57">
            <a:extLst>
              <a:ext uri="{FF2B5EF4-FFF2-40B4-BE49-F238E27FC236}">
                <a16:creationId xmlns:a16="http://schemas.microsoft.com/office/drawing/2014/main" id="{81BC40B1-D228-795C-28EE-0F45E7A1420B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1869" y="570331"/>
            <a:ext cx="568150" cy="6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4;p57">
            <a:extLst>
              <a:ext uri="{FF2B5EF4-FFF2-40B4-BE49-F238E27FC236}">
                <a16:creationId xmlns:a16="http://schemas.microsoft.com/office/drawing/2014/main" id="{99AFED9B-749B-89E5-0619-EFE546C8E4CC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1832" y="727652"/>
            <a:ext cx="452652" cy="49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04;p57">
            <a:extLst>
              <a:ext uri="{FF2B5EF4-FFF2-40B4-BE49-F238E27FC236}">
                <a16:creationId xmlns:a16="http://schemas.microsoft.com/office/drawing/2014/main" id="{4732C704-13A2-53B1-F7A1-4D63ACDF412A}"/>
              </a:ext>
            </a:extLst>
          </p:cNvPr>
          <p:cNvPicPr preferRelativeResize="0"/>
          <p:nvPr/>
        </p:nvPicPr>
        <p:blipFill>
          <a:blip r:embed="rId4" cstate="screen">
            <a:alphaModFix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716" y="3903761"/>
            <a:ext cx="568150" cy="6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04;p57">
            <a:extLst>
              <a:ext uri="{FF2B5EF4-FFF2-40B4-BE49-F238E27FC236}">
                <a16:creationId xmlns:a16="http://schemas.microsoft.com/office/drawing/2014/main" id="{1B6276BF-FF8F-7F92-486C-60824767534E}"/>
              </a:ext>
            </a:extLst>
          </p:cNvPr>
          <p:cNvPicPr preferRelativeResize="0"/>
          <p:nvPr/>
        </p:nvPicPr>
        <p:blipFill>
          <a:blip r:embed="rId5" cstate="screen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5282" y="4068531"/>
            <a:ext cx="452652" cy="494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812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BB591BB2-7CEB-D197-8DE8-736780EFA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5F44C6E5-937E-F17F-5F58-3E4204A7CF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508747"/>
            <a:ext cx="4011544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Process Data</a:t>
            </a:r>
            <a:endParaRPr dirty="0"/>
          </a:p>
        </p:txBody>
      </p:sp>
      <p:sp>
        <p:nvSpPr>
          <p:cNvPr id="7" name="Google Shape;381;p56">
            <a:extLst>
              <a:ext uri="{FF2B5EF4-FFF2-40B4-BE49-F238E27FC236}">
                <a16:creationId xmlns:a16="http://schemas.microsoft.com/office/drawing/2014/main" id="{40BFBFE9-6D5D-4187-6F2A-75D1D465CFF3}"/>
              </a:ext>
            </a:extLst>
          </p:cNvPr>
          <p:cNvSpPr txBox="1">
            <a:spLocks/>
          </p:cNvSpPr>
          <p:nvPr/>
        </p:nvSpPr>
        <p:spPr>
          <a:xfrm>
            <a:off x="1414399" y="1334038"/>
            <a:ext cx="7019241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dirty="0"/>
              <a:t>Task 3: Generate and View Personalized Timetable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206BC5-DD14-FE90-6F2A-AD6B39C10753}"/>
              </a:ext>
            </a:extLst>
          </p:cNvPr>
          <p:cNvSpPr txBox="1"/>
          <p:nvPr/>
        </p:nvSpPr>
        <p:spPr>
          <a:xfrm>
            <a:off x="1414399" y="1967079"/>
            <a:ext cx="673207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Common Feedback: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Strength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Participants found the concept of auto-generating a timetable appealing and thought it would save significant time during course registration.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Issues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	Preferences setup was confusing, with a user misinterpreting it as manual selection instead of automated planning.</a:t>
            </a:r>
          </a:p>
          <a:p>
            <a:pPr marL="285750" lvl="1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	The ‘Save’ button was overlooked by all participants due to its placement and lack of visibility.</a:t>
            </a:r>
          </a:p>
          <a:p>
            <a:pPr lvl="1"/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-&gt; Valuable feature but struggles with unclear preferences and save functionality.</a:t>
            </a:r>
          </a:p>
        </p:txBody>
      </p:sp>
      <p:pic>
        <p:nvPicPr>
          <p:cNvPr id="2" name="Google Shape;373;p55">
            <a:extLst>
              <a:ext uri="{FF2B5EF4-FFF2-40B4-BE49-F238E27FC236}">
                <a16:creationId xmlns:a16="http://schemas.microsoft.com/office/drawing/2014/main" id="{E46ADE99-9A0A-2E15-DCE9-CD02AABA250B}"/>
              </a:ext>
            </a:extLst>
          </p:cNvPr>
          <p:cNvPicPr preferRelativeResize="0"/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414399" y="940247"/>
            <a:ext cx="1959055" cy="142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26;p59">
            <a:extLst>
              <a:ext uri="{FF2B5EF4-FFF2-40B4-BE49-F238E27FC236}">
                <a16:creationId xmlns:a16="http://schemas.microsoft.com/office/drawing/2014/main" id="{2D2C0566-D657-999D-D15B-D99B184E4596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40092">
            <a:off x="6924586" y="557562"/>
            <a:ext cx="666501" cy="765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650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3A9F8D30-D35C-DF68-F30E-6F6005644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>
            <a:extLst>
              <a:ext uri="{FF2B5EF4-FFF2-40B4-BE49-F238E27FC236}">
                <a16:creationId xmlns:a16="http://schemas.microsoft.com/office/drawing/2014/main" id="{B2174309-A58B-2D78-5108-2344A4ED2A76}"/>
              </a:ext>
            </a:extLst>
          </p:cNvPr>
          <p:cNvPicPr preferRelativeResize="0"/>
          <p:nvPr/>
        </p:nvPicPr>
        <p:blipFill>
          <a:blip r:embed="rId3" cstate="screen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>
            <a:extLst>
              <a:ext uri="{FF2B5EF4-FFF2-40B4-BE49-F238E27FC236}">
                <a16:creationId xmlns:a16="http://schemas.microsoft.com/office/drawing/2014/main" id="{09A1DE70-0B4D-DC2B-2083-92F413091CC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pic>
        <p:nvPicPr>
          <p:cNvPr id="350" name="Google Shape;350;p53">
            <a:extLst>
              <a:ext uri="{FF2B5EF4-FFF2-40B4-BE49-F238E27FC236}">
                <a16:creationId xmlns:a16="http://schemas.microsoft.com/office/drawing/2014/main" id="{51050D6D-A1A8-4A69-3AC8-2D22B0106E9F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>
            <a:extLst>
              <a:ext uri="{FF2B5EF4-FFF2-40B4-BE49-F238E27FC236}">
                <a16:creationId xmlns:a16="http://schemas.microsoft.com/office/drawing/2014/main" id="{10F5D61D-B314-03B4-2202-F51B722F8D05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>
            <a:extLst>
              <a:ext uri="{FF2B5EF4-FFF2-40B4-BE49-F238E27FC236}">
                <a16:creationId xmlns:a16="http://schemas.microsoft.com/office/drawing/2014/main" id="{61E3D2B9-F829-D226-B1AE-DA87064360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2999" y="2675737"/>
            <a:ext cx="3798000" cy="1395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rgbClr val="B44141"/>
                </a:solidFill>
              </a:rPr>
              <a:t>Discussion</a:t>
            </a:r>
          </a:p>
        </p:txBody>
      </p:sp>
      <p:pic>
        <p:nvPicPr>
          <p:cNvPr id="2" name="Google Shape;350;p53">
            <a:extLst>
              <a:ext uri="{FF2B5EF4-FFF2-40B4-BE49-F238E27FC236}">
                <a16:creationId xmlns:a16="http://schemas.microsoft.com/office/drawing/2014/main" id="{C715072F-4006-CC31-04B3-A57D03C97402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2321285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50;p53">
            <a:extLst>
              <a:ext uri="{FF2B5EF4-FFF2-40B4-BE49-F238E27FC236}">
                <a16:creationId xmlns:a16="http://schemas.microsoft.com/office/drawing/2014/main" id="{F2F2887F-7192-7309-0D6D-FF99091872B4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2912394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50;p53">
            <a:extLst>
              <a:ext uri="{FF2B5EF4-FFF2-40B4-BE49-F238E27FC236}">
                <a16:creationId xmlns:a16="http://schemas.microsoft.com/office/drawing/2014/main" id="{18042189-3740-CBF2-1DCB-0934D1907098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3467785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50;p53">
            <a:extLst>
              <a:ext uri="{FF2B5EF4-FFF2-40B4-BE49-F238E27FC236}">
                <a16:creationId xmlns:a16="http://schemas.microsoft.com/office/drawing/2014/main" id="{612F0BB9-C3C3-BA73-37CD-0CF51D33B107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>
            <a:off x="5983607" y="1261885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50;p53">
            <a:extLst>
              <a:ext uri="{FF2B5EF4-FFF2-40B4-BE49-F238E27FC236}">
                <a16:creationId xmlns:a16="http://schemas.microsoft.com/office/drawing/2014/main" id="{26AA499A-0A96-97EA-CCEE-82E44446C297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>
            <a:off x="5983607" y="1834122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50;p53">
            <a:extLst>
              <a:ext uri="{FF2B5EF4-FFF2-40B4-BE49-F238E27FC236}">
                <a16:creationId xmlns:a16="http://schemas.microsoft.com/office/drawing/2014/main" id="{C20E8BF4-BEB6-C0F2-D2AB-C944E59C5F74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>
            <a:off x="5982496" y="2406359"/>
            <a:ext cx="2036850" cy="810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115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BEE56B8D-40E8-D6F2-A081-A2AA647C7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6AFC34F2-2E25-EBA1-7563-7C1B8D751A5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440734"/>
            <a:ext cx="4011544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Bottom-line Data</a:t>
            </a:r>
            <a:endParaRPr dirty="0"/>
          </a:p>
        </p:txBody>
      </p:sp>
      <p:sp>
        <p:nvSpPr>
          <p:cNvPr id="7" name="Google Shape;381;p56">
            <a:extLst>
              <a:ext uri="{FF2B5EF4-FFF2-40B4-BE49-F238E27FC236}">
                <a16:creationId xmlns:a16="http://schemas.microsoft.com/office/drawing/2014/main" id="{87084D13-6DA1-2D3B-A80D-973F84F3C529}"/>
              </a:ext>
            </a:extLst>
          </p:cNvPr>
          <p:cNvSpPr txBox="1">
            <a:spLocks/>
          </p:cNvSpPr>
          <p:nvPr/>
        </p:nvSpPr>
        <p:spPr>
          <a:xfrm>
            <a:off x="1398215" y="1034345"/>
            <a:ext cx="5281124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dirty="0"/>
              <a:t>Usability Goals Achievement Summary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8DE25-8418-E05D-DF24-DD77E823152E}"/>
              </a:ext>
            </a:extLst>
          </p:cNvPr>
          <p:cNvSpPr txBox="1"/>
          <p:nvPr/>
        </p:nvSpPr>
        <p:spPr>
          <a:xfrm>
            <a:off x="1322479" y="1630503"/>
            <a:ext cx="736320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Efficiency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(Score: 3.5/5)</a:t>
            </a: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	</a:t>
            </a: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Achieved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Basic tasks were completed, but not efficiently. </a:t>
            </a:r>
            <a:r>
              <a:rPr lang="en-US" dirty="0" err="1">
                <a:latin typeface="Roboto Mono Medium" panose="00000009000000000000" pitchFamily="49" charset="0"/>
                <a:ea typeface="Roboto Mono Medium" panose="00000009000000000000" pitchFamily="49" charset="0"/>
              </a:rPr>
              <a:t>Misclicks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 and navigation confusion slowed down completion times.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	</a:t>
            </a: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Not Achieved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Several users needed to backtrack or retrace steps, which led to delays across all tasks.</a:t>
            </a:r>
          </a:p>
          <a:p>
            <a:endParaRPr lang="en-US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Clarity and Intuitiveness 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(Score: 3/5):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	Partially Achieved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The app had potential, but users required significant trial-and-error to complete tasks. Errors due to unclear button placements, and task confusion were common.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	Not Fully Achieved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The prototype's lack of step-by-step instructions and misplacement of buttons significantly hindered task clarity.</a:t>
            </a:r>
          </a:p>
        </p:txBody>
      </p:sp>
      <p:pic>
        <p:nvPicPr>
          <p:cNvPr id="2" name="Google Shape;373;p55">
            <a:extLst>
              <a:ext uri="{FF2B5EF4-FFF2-40B4-BE49-F238E27FC236}">
                <a16:creationId xmlns:a16="http://schemas.microsoft.com/office/drawing/2014/main" id="{E146AA93-A6BF-81E8-3342-0305A50F26D1}"/>
              </a:ext>
            </a:extLst>
          </p:cNvPr>
          <p:cNvPicPr preferRelativeResize="0"/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414398" y="872234"/>
            <a:ext cx="2545482" cy="13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05;p57">
            <a:extLst>
              <a:ext uri="{FF2B5EF4-FFF2-40B4-BE49-F238E27FC236}">
                <a16:creationId xmlns:a16="http://schemas.microsoft.com/office/drawing/2014/main" id="{44322B7F-D00D-AF30-39CB-20466DCCC014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91595">
            <a:off x="6643177" y="1180882"/>
            <a:ext cx="1083587" cy="261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97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CAE24919-E44F-331E-7904-A6296AD5C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C63055E7-6218-EB8E-BC2E-6F17DB27C5B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652330"/>
            <a:ext cx="4011544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Bottom-line Data</a:t>
            </a:r>
            <a:endParaRPr dirty="0"/>
          </a:p>
        </p:txBody>
      </p:sp>
      <p:sp>
        <p:nvSpPr>
          <p:cNvPr id="7" name="Google Shape;381;p56">
            <a:extLst>
              <a:ext uri="{FF2B5EF4-FFF2-40B4-BE49-F238E27FC236}">
                <a16:creationId xmlns:a16="http://schemas.microsoft.com/office/drawing/2014/main" id="{010ED77D-E7B3-6F38-2B51-1755716DCDF5}"/>
              </a:ext>
            </a:extLst>
          </p:cNvPr>
          <p:cNvSpPr txBox="1">
            <a:spLocks/>
          </p:cNvSpPr>
          <p:nvPr/>
        </p:nvSpPr>
        <p:spPr>
          <a:xfrm>
            <a:off x="1398215" y="1329068"/>
            <a:ext cx="5281124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dirty="0"/>
              <a:t>Implications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84CB5C-253F-CBF4-C997-B02206C870F3}"/>
              </a:ext>
            </a:extLst>
          </p:cNvPr>
          <p:cNvSpPr txBox="1"/>
          <p:nvPr/>
        </p:nvSpPr>
        <p:spPr>
          <a:xfrm>
            <a:off x="1322480" y="1955454"/>
            <a:ext cx="655949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Button Placement &amp; Labeling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</a:t>
            </a:r>
            <a:r>
              <a:rPr lang="en-US" dirty="0" err="1">
                <a:latin typeface="Roboto Mono Medium" panose="00000009000000000000" pitchFamily="49" charset="0"/>
                <a:ea typeface="Roboto Mono Medium" panose="00000009000000000000" pitchFamily="49" charset="0"/>
              </a:rPr>
              <a:t>Misclicks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 show the need for better visual hierarchy and clear labeling to reduce errors.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Navigation Improvements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Adding a ‘Home’ tab or breadcrumb trails can simplify task transitions and enhance user flow.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Guidance for Complex Features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Tasks like setting preferences and using the map require tooltips or instructions to guide users, especially first-timers.</a:t>
            </a:r>
          </a:p>
        </p:txBody>
      </p:sp>
      <p:pic>
        <p:nvPicPr>
          <p:cNvPr id="2" name="Google Shape;373;p55">
            <a:extLst>
              <a:ext uri="{FF2B5EF4-FFF2-40B4-BE49-F238E27FC236}">
                <a16:creationId xmlns:a16="http://schemas.microsoft.com/office/drawing/2014/main" id="{413A5E14-2670-6566-A204-837CDC5EDAFA}"/>
              </a:ext>
            </a:extLst>
          </p:cNvPr>
          <p:cNvPicPr preferRelativeResize="0"/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414398" y="1083830"/>
            <a:ext cx="2545482" cy="13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98;p114">
            <a:extLst>
              <a:ext uri="{FF2B5EF4-FFF2-40B4-BE49-F238E27FC236}">
                <a16:creationId xmlns:a16="http://schemas.microsoft.com/office/drawing/2014/main" id="{F680CD16-D22A-94AA-D5C0-72772352AE1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5944" y="510546"/>
            <a:ext cx="1434265" cy="11465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780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CE53415F-A30B-EB9D-43AE-8691458D8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660A15E5-654F-6071-860E-8572BAEDA1D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652330"/>
            <a:ext cx="4011544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Bottom-line Data</a:t>
            </a:r>
            <a:endParaRPr dirty="0"/>
          </a:p>
        </p:txBody>
      </p:sp>
      <p:sp>
        <p:nvSpPr>
          <p:cNvPr id="7" name="Google Shape;381;p56">
            <a:extLst>
              <a:ext uri="{FF2B5EF4-FFF2-40B4-BE49-F238E27FC236}">
                <a16:creationId xmlns:a16="http://schemas.microsoft.com/office/drawing/2014/main" id="{810077FF-8F0F-E992-76FE-B2CC35AF4731}"/>
              </a:ext>
            </a:extLst>
          </p:cNvPr>
          <p:cNvSpPr txBox="1">
            <a:spLocks/>
          </p:cNvSpPr>
          <p:nvPr/>
        </p:nvSpPr>
        <p:spPr>
          <a:xfrm>
            <a:off x="1398215" y="1329068"/>
            <a:ext cx="5281124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dirty="0"/>
              <a:t>Changes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B0F36-AF55-0615-BDD3-B43F1A5AC649}"/>
              </a:ext>
            </a:extLst>
          </p:cNvPr>
          <p:cNvSpPr txBox="1"/>
          <p:nvPr/>
        </p:nvSpPr>
        <p:spPr>
          <a:xfrm>
            <a:off x="1322480" y="1955454"/>
            <a:ext cx="655949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Button Redesign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Position critical buttons prominently and use consistent design patterns. Maybe add confirmation messages after 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Enhanced Navigation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Add a ‘Home’ tab for easy access to the main page and breadcrumbs to show user location within the app.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Feature Guidance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Provide tooltips or tutorials for the ‘Preferences’ setup and ‘Travel Time Estimation’. Improve map annotations with clearer start/end points.</a:t>
            </a:r>
          </a:p>
        </p:txBody>
      </p:sp>
      <p:pic>
        <p:nvPicPr>
          <p:cNvPr id="2" name="Google Shape;373;p55">
            <a:extLst>
              <a:ext uri="{FF2B5EF4-FFF2-40B4-BE49-F238E27FC236}">
                <a16:creationId xmlns:a16="http://schemas.microsoft.com/office/drawing/2014/main" id="{1FB42E2A-BC83-031D-1622-64FDE6F84736}"/>
              </a:ext>
            </a:extLst>
          </p:cNvPr>
          <p:cNvPicPr preferRelativeResize="0"/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414398" y="1083830"/>
            <a:ext cx="2545482" cy="13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793;p114">
            <a:extLst>
              <a:ext uri="{FF2B5EF4-FFF2-40B4-BE49-F238E27FC236}">
                <a16:creationId xmlns:a16="http://schemas.microsoft.com/office/drawing/2014/main" id="{429AA891-EFE1-9EF8-5CDF-6B8C8D751D8B}"/>
              </a:ext>
            </a:extLst>
          </p:cNvPr>
          <p:cNvPicPr preferRelativeResize="0"/>
          <p:nvPr/>
        </p:nvPicPr>
        <p:blipFill>
          <a:blip r:embed="rId4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415967">
            <a:off x="5926209" y="576792"/>
            <a:ext cx="885968" cy="12900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131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9BC72039-B708-EFF7-360F-C2FB91AD2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D90FDB4C-256B-850E-CF5B-781B388511B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652330"/>
            <a:ext cx="4011544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Bottom-line Data</a:t>
            </a:r>
            <a:endParaRPr dirty="0"/>
          </a:p>
        </p:txBody>
      </p:sp>
      <p:sp>
        <p:nvSpPr>
          <p:cNvPr id="7" name="Google Shape;381;p56">
            <a:extLst>
              <a:ext uri="{FF2B5EF4-FFF2-40B4-BE49-F238E27FC236}">
                <a16:creationId xmlns:a16="http://schemas.microsoft.com/office/drawing/2014/main" id="{F0E41F83-5B8B-9D7C-6D72-1343547CE73E}"/>
              </a:ext>
            </a:extLst>
          </p:cNvPr>
          <p:cNvSpPr txBox="1">
            <a:spLocks/>
          </p:cNvSpPr>
          <p:nvPr/>
        </p:nvSpPr>
        <p:spPr>
          <a:xfrm>
            <a:off x="1398215" y="1329068"/>
            <a:ext cx="5281124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dirty="0"/>
              <a:t>What’s Testing Couldn’t Reveal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F36E03-EC8F-04AD-BDB5-904ACEB6CD48}"/>
              </a:ext>
            </a:extLst>
          </p:cNvPr>
          <p:cNvSpPr txBox="1"/>
          <p:nvPr/>
        </p:nvSpPr>
        <p:spPr>
          <a:xfrm>
            <a:off x="1322480" y="1955454"/>
            <a:ext cx="655949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Aesthetic Appeal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The lack of color and final design elements means user opinions on the visual design were not assessed.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Long-Term Usability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Testing was done on first-time use; how users adapt or perform over time was not evaluated.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Performance Under Load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The prototype didn’t simulate real-world usage, so performance and scalability remain untested.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Edge Cases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Scenarios like conflicting preferences or incomplete timetable files were not fully explored.</a:t>
            </a:r>
          </a:p>
        </p:txBody>
      </p:sp>
      <p:pic>
        <p:nvPicPr>
          <p:cNvPr id="2" name="Google Shape;373;p55">
            <a:extLst>
              <a:ext uri="{FF2B5EF4-FFF2-40B4-BE49-F238E27FC236}">
                <a16:creationId xmlns:a16="http://schemas.microsoft.com/office/drawing/2014/main" id="{6CF125AA-77B9-784C-DC09-A3E896A9BAEA}"/>
              </a:ext>
            </a:extLst>
          </p:cNvPr>
          <p:cNvPicPr preferRelativeResize="0"/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414398" y="1083830"/>
            <a:ext cx="2545482" cy="13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81;p88">
            <a:extLst>
              <a:ext uri="{FF2B5EF4-FFF2-40B4-BE49-F238E27FC236}">
                <a16:creationId xmlns:a16="http://schemas.microsoft.com/office/drawing/2014/main" id="{195A704B-591C-E90A-E895-9C2388D42052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4002" y="917297"/>
            <a:ext cx="757045" cy="823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81;p88">
            <a:extLst>
              <a:ext uri="{FF2B5EF4-FFF2-40B4-BE49-F238E27FC236}">
                <a16:creationId xmlns:a16="http://schemas.microsoft.com/office/drawing/2014/main" id="{A850DBB6-F538-256F-E2F4-07DF37BF5068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3127" y="3790452"/>
            <a:ext cx="757045" cy="8235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279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30DE2-00EE-9C05-4521-87693B36A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9CB74D5-AD61-FA55-D4DA-4D778B189B02}"/>
              </a:ext>
            </a:extLst>
          </p:cNvPr>
          <p:cNvGrpSpPr/>
          <p:nvPr/>
        </p:nvGrpSpPr>
        <p:grpSpPr>
          <a:xfrm>
            <a:off x="566464" y="506186"/>
            <a:ext cx="3834979" cy="4530671"/>
            <a:chOff x="4644571" y="513039"/>
            <a:chExt cx="3834979" cy="4530671"/>
          </a:xfrm>
        </p:grpSpPr>
        <p:grpSp>
          <p:nvGrpSpPr>
            <p:cNvPr id="4" name="Google Shape;495;p63">
              <a:extLst>
                <a:ext uri="{FF2B5EF4-FFF2-40B4-BE49-F238E27FC236}">
                  <a16:creationId xmlns:a16="http://schemas.microsoft.com/office/drawing/2014/main" id="{FA663729-8A7E-3B38-B0FF-3A11840CE842}"/>
                </a:ext>
              </a:extLst>
            </p:cNvPr>
            <p:cNvGrpSpPr/>
            <p:nvPr/>
          </p:nvGrpSpPr>
          <p:grpSpPr>
            <a:xfrm>
              <a:off x="4644571" y="513039"/>
              <a:ext cx="3834979" cy="3887141"/>
              <a:chOff x="-331425" y="1579700"/>
              <a:chExt cx="1880250" cy="1905825"/>
            </a:xfrm>
          </p:grpSpPr>
          <p:sp>
            <p:nvSpPr>
              <p:cNvPr id="5" name="Google Shape;496;p63">
                <a:extLst>
                  <a:ext uri="{FF2B5EF4-FFF2-40B4-BE49-F238E27FC236}">
                    <a16:creationId xmlns:a16="http://schemas.microsoft.com/office/drawing/2014/main" id="{EE23FF03-B3A7-F9A1-39F9-44CB586A210F}"/>
                  </a:ext>
                </a:extLst>
              </p:cNvPr>
              <p:cNvSpPr/>
              <p:nvPr/>
            </p:nvSpPr>
            <p:spPr>
              <a:xfrm>
                <a:off x="-72650" y="1864050"/>
                <a:ext cx="1621475" cy="1621475"/>
              </a:xfrm>
              <a:custGeom>
                <a:avLst/>
                <a:gdLst/>
                <a:ahLst/>
                <a:cxnLst/>
                <a:rect l="l" t="t" r="r" b="b"/>
                <a:pathLst>
                  <a:path w="64859" h="64859" extrusionOk="0">
                    <a:moveTo>
                      <a:pt x="7060" y="1"/>
                    </a:moveTo>
                    <a:lnTo>
                      <a:pt x="1" y="57794"/>
                    </a:lnTo>
                    <a:lnTo>
                      <a:pt x="57800" y="64858"/>
                    </a:lnTo>
                    <a:lnTo>
                      <a:pt x="64858" y="7060"/>
                    </a:lnTo>
                    <a:lnTo>
                      <a:pt x="58170" y="6238"/>
                    </a:lnTo>
                    <a:lnTo>
                      <a:pt x="58170" y="6238"/>
                    </a:lnTo>
                    <a:cubicBezTo>
                      <a:pt x="59249" y="7937"/>
                      <a:pt x="58324" y="10802"/>
                      <a:pt x="55874" y="10802"/>
                    </a:cubicBezTo>
                    <a:cubicBezTo>
                      <a:pt x="55742" y="10802"/>
                      <a:pt x="55605" y="10794"/>
                      <a:pt x="55465" y="10777"/>
                    </a:cubicBezTo>
                    <a:cubicBezTo>
                      <a:pt x="52716" y="10439"/>
                      <a:pt x="52395" y="7185"/>
                      <a:pt x="53935" y="5721"/>
                    </a:cubicBezTo>
                    <a:lnTo>
                      <a:pt x="48068" y="5008"/>
                    </a:lnTo>
                    <a:lnTo>
                      <a:pt x="48068" y="5008"/>
                    </a:lnTo>
                    <a:cubicBezTo>
                      <a:pt x="48897" y="6661"/>
                      <a:pt x="47978" y="9180"/>
                      <a:pt x="45724" y="9180"/>
                    </a:cubicBezTo>
                    <a:cubicBezTo>
                      <a:pt x="45596" y="9180"/>
                      <a:pt x="45463" y="9172"/>
                      <a:pt x="45325" y="9155"/>
                    </a:cubicBezTo>
                    <a:cubicBezTo>
                      <a:pt x="42784" y="8845"/>
                      <a:pt x="42397" y="5955"/>
                      <a:pt x="43671" y="4464"/>
                    </a:cubicBezTo>
                    <a:lnTo>
                      <a:pt x="37369" y="3702"/>
                    </a:lnTo>
                    <a:lnTo>
                      <a:pt x="37369" y="3702"/>
                    </a:lnTo>
                    <a:cubicBezTo>
                      <a:pt x="37603" y="3974"/>
                      <a:pt x="37782" y="4284"/>
                      <a:pt x="37907" y="4621"/>
                    </a:cubicBezTo>
                    <a:cubicBezTo>
                      <a:pt x="38098" y="5062"/>
                      <a:pt x="38169" y="5547"/>
                      <a:pt x="38109" y="6026"/>
                    </a:cubicBezTo>
                    <a:lnTo>
                      <a:pt x="37929" y="6728"/>
                    </a:lnTo>
                    <a:cubicBezTo>
                      <a:pt x="37487" y="7799"/>
                      <a:pt x="36466" y="8409"/>
                      <a:pt x="35415" y="8409"/>
                    </a:cubicBezTo>
                    <a:cubicBezTo>
                      <a:pt x="34849" y="8409"/>
                      <a:pt x="34274" y="8232"/>
                      <a:pt x="33777" y="7854"/>
                    </a:cubicBezTo>
                    <a:cubicBezTo>
                      <a:pt x="33472" y="7647"/>
                      <a:pt x="33211" y="7392"/>
                      <a:pt x="32998" y="7092"/>
                    </a:cubicBezTo>
                    <a:cubicBezTo>
                      <a:pt x="32558" y="6494"/>
                      <a:pt x="32340" y="5802"/>
                      <a:pt x="32432" y="5051"/>
                    </a:cubicBezTo>
                    <a:cubicBezTo>
                      <a:pt x="32519" y="4333"/>
                      <a:pt x="32884" y="3674"/>
                      <a:pt x="33450" y="3223"/>
                    </a:cubicBezTo>
                    <a:lnTo>
                      <a:pt x="26761" y="2406"/>
                    </a:lnTo>
                    <a:lnTo>
                      <a:pt x="26761" y="2406"/>
                    </a:lnTo>
                    <a:cubicBezTo>
                      <a:pt x="27618" y="4006"/>
                      <a:pt x="26733" y="6506"/>
                      <a:pt x="24519" y="6506"/>
                    </a:cubicBezTo>
                    <a:cubicBezTo>
                      <a:pt x="24398" y="6506"/>
                      <a:pt x="24273" y="6498"/>
                      <a:pt x="24144" y="6483"/>
                    </a:cubicBezTo>
                    <a:cubicBezTo>
                      <a:pt x="21662" y="6178"/>
                      <a:pt x="21303" y="3315"/>
                      <a:pt x="22587" y="1895"/>
                    </a:cubicBezTo>
                    <a:lnTo>
                      <a:pt x="17493" y="1274"/>
                    </a:lnTo>
                    <a:lnTo>
                      <a:pt x="17493" y="1274"/>
                    </a:lnTo>
                    <a:cubicBezTo>
                      <a:pt x="17536" y="1405"/>
                      <a:pt x="17564" y="1541"/>
                      <a:pt x="17585" y="1677"/>
                    </a:cubicBezTo>
                    <a:cubicBezTo>
                      <a:pt x="17607" y="2194"/>
                      <a:pt x="17651" y="2787"/>
                      <a:pt x="17389" y="3266"/>
                    </a:cubicBezTo>
                    <a:cubicBezTo>
                      <a:pt x="17134" y="3729"/>
                      <a:pt x="16927" y="4164"/>
                      <a:pt x="16464" y="4469"/>
                    </a:cubicBezTo>
                    <a:cubicBezTo>
                      <a:pt x="16002" y="4779"/>
                      <a:pt x="15577" y="5030"/>
                      <a:pt x="15011" y="5089"/>
                    </a:cubicBezTo>
                    <a:cubicBezTo>
                      <a:pt x="14876" y="5109"/>
                      <a:pt x="14739" y="5118"/>
                      <a:pt x="14603" y="5118"/>
                    </a:cubicBezTo>
                    <a:cubicBezTo>
                      <a:pt x="14237" y="5118"/>
                      <a:pt x="13872" y="5049"/>
                      <a:pt x="13531" y="4910"/>
                    </a:cubicBezTo>
                    <a:cubicBezTo>
                      <a:pt x="11838" y="4213"/>
                      <a:pt x="11256" y="2112"/>
                      <a:pt x="12355" y="648"/>
                    </a:cubicBezTo>
                    <a:lnTo>
                      <a:pt x="7060" y="1"/>
                    </a:ln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497;p63">
                <a:extLst>
                  <a:ext uri="{FF2B5EF4-FFF2-40B4-BE49-F238E27FC236}">
                    <a16:creationId xmlns:a16="http://schemas.microsoft.com/office/drawing/2014/main" id="{BBC59C1D-8106-B85E-12F4-C770E882BE1B}"/>
                  </a:ext>
                </a:extLst>
              </p:cNvPr>
              <p:cNvSpPr/>
              <p:nvPr/>
            </p:nvSpPr>
            <p:spPr>
              <a:xfrm>
                <a:off x="-82425" y="1854000"/>
                <a:ext cx="1621450" cy="1621725"/>
              </a:xfrm>
              <a:custGeom>
                <a:avLst/>
                <a:gdLst/>
                <a:ahLst/>
                <a:cxnLst/>
                <a:rect l="l" t="t" r="r" b="b"/>
                <a:pathLst>
                  <a:path w="64858" h="64869" extrusionOk="0">
                    <a:moveTo>
                      <a:pt x="7064" y="0"/>
                    </a:moveTo>
                    <a:lnTo>
                      <a:pt x="0" y="57810"/>
                    </a:lnTo>
                    <a:lnTo>
                      <a:pt x="57799" y="64868"/>
                    </a:lnTo>
                    <a:lnTo>
                      <a:pt x="64857" y="7064"/>
                    </a:lnTo>
                    <a:lnTo>
                      <a:pt x="58169" y="6248"/>
                    </a:lnTo>
                    <a:lnTo>
                      <a:pt x="58169" y="6248"/>
                    </a:lnTo>
                    <a:cubicBezTo>
                      <a:pt x="59248" y="7947"/>
                      <a:pt x="58323" y="10812"/>
                      <a:pt x="55873" y="10812"/>
                    </a:cubicBezTo>
                    <a:cubicBezTo>
                      <a:pt x="55741" y="10812"/>
                      <a:pt x="55605" y="10804"/>
                      <a:pt x="55464" y="10787"/>
                    </a:cubicBezTo>
                    <a:cubicBezTo>
                      <a:pt x="52715" y="10449"/>
                      <a:pt x="52394" y="7195"/>
                      <a:pt x="53935" y="5731"/>
                    </a:cubicBezTo>
                    <a:lnTo>
                      <a:pt x="48068" y="5018"/>
                    </a:lnTo>
                    <a:lnTo>
                      <a:pt x="48068" y="5018"/>
                    </a:lnTo>
                    <a:cubicBezTo>
                      <a:pt x="48897" y="6671"/>
                      <a:pt x="47982" y="9190"/>
                      <a:pt x="45724" y="9190"/>
                    </a:cubicBezTo>
                    <a:cubicBezTo>
                      <a:pt x="45595" y="9190"/>
                      <a:pt x="45462" y="9182"/>
                      <a:pt x="45325" y="9165"/>
                    </a:cubicBezTo>
                    <a:cubicBezTo>
                      <a:pt x="42783" y="8849"/>
                      <a:pt x="42397" y="5965"/>
                      <a:pt x="43670" y="4474"/>
                    </a:cubicBezTo>
                    <a:lnTo>
                      <a:pt x="37368" y="3701"/>
                    </a:lnTo>
                    <a:lnTo>
                      <a:pt x="37368" y="3701"/>
                    </a:lnTo>
                    <a:cubicBezTo>
                      <a:pt x="37602" y="3973"/>
                      <a:pt x="37781" y="4289"/>
                      <a:pt x="37907" y="4621"/>
                    </a:cubicBezTo>
                    <a:cubicBezTo>
                      <a:pt x="38097" y="5061"/>
                      <a:pt x="38168" y="5551"/>
                      <a:pt x="38108" y="6025"/>
                    </a:cubicBezTo>
                    <a:cubicBezTo>
                      <a:pt x="38048" y="6264"/>
                      <a:pt x="37988" y="6498"/>
                      <a:pt x="37928" y="6732"/>
                    </a:cubicBezTo>
                    <a:cubicBezTo>
                      <a:pt x="37486" y="7801"/>
                      <a:pt x="36463" y="8410"/>
                      <a:pt x="35412" y="8410"/>
                    </a:cubicBezTo>
                    <a:cubicBezTo>
                      <a:pt x="34846" y="8410"/>
                      <a:pt x="34272" y="8234"/>
                      <a:pt x="33776" y="7859"/>
                    </a:cubicBezTo>
                    <a:cubicBezTo>
                      <a:pt x="33471" y="7652"/>
                      <a:pt x="33210" y="7396"/>
                      <a:pt x="32998" y="7097"/>
                    </a:cubicBezTo>
                    <a:cubicBezTo>
                      <a:pt x="32557" y="6498"/>
                      <a:pt x="32339" y="5802"/>
                      <a:pt x="32432" y="5056"/>
                    </a:cubicBezTo>
                    <a:cubicBezTo>
                      <a:pt x="32519" y="4332"/>
                      <a:pt x="32889" y="3679"/>
                      <a:pt x="33455" y="3222"/>
                    </a:cubicBezTo>
                    <a:lnTo>
                      <a:pt x="26766" y="2406"/>
                    </a:lnTo>
                    <a:lnTo>
                      <a:pt x="26766" y="2406"/>
                    </a:lnTo>
                    <a:cubicBezTo>
                      <a:pt x="27623" y="4005"/>
                      <a:pt x="26737" y="6505"/>
                      <a:pt x="24523" y="6505"/>
                    </a:cubicBezTo>
                    <a:cubicBezTo>
                      <a:pt x="24402" y="6505"/>
                      <a:pt x="24277" y="6497"/>
                      <a:pt x="24148" y="6482"/>
                    </a:cubicBezTo>
                    <a:cubicBezTo>
                      <a:pt x="21666" y="6177"/>
                      <a:pt x="21307" y="3320"/>
                      <a:pt x="22592" y="1899"/>
                    </a:cubicBezTo>
                    <a:lnTo>
                      <a:pt x="17497" y="1274"/>
                    </a:lnTo>
                    <a:lnTo>
                      <a:pt x="17497" y="1274"/>
                    </a:lnTo>
                    <a:cubicBezTo>
                      <a:pt x="17541" y="1410"/>
                      <a:pt x="17568" y="1540"/>
                      <a:pt x="17590" y="1676"/>
                    </a:cubicBezTo>
                    <a:cubicBezTo>
                      <a:pt x="17612" y="2193"/>
                      <a:pt x="17655" y="2787"/>
                      <a:pt x="17394" y="3265"/>
                    </a:cubicBezTo>
                    <a:cubicBezTo>
                      <a:pt x="17138" y="3728"/>
                      <a:pt x="16931" y="4163"/>
                      <a:pt x="16469" y="4474"/>
                    </a:cubicBezTo>
                    <a:cubicBezTo>
                      <a:pt x="16006" y="4778"/>
                      <a:pt x="15582" y="5029"/>
                      <a:pt x="15016" y="5089"/>
                    </a:cubicBezTo>
                    <a:cubicBezTo>
                      <a:pt x="14879" y="5110"/>
                      <a:pt x="14741" y="5120"/>
                      <a:pt x="14604" y="5120"/>
                    </a:cubicBezTo>
                    <a:cubicBezTo>
                      <a:pt x="14238" y="5120"/>
                      <a:pt x="13875" y="5047"/>
                      <a:pt x="13535" y="4909"/>
                    </a:cubicBezTo>
                    <a:cubicBezTo>
                      <a:pt x="11843" y="4218"/>
                      <a:pt x="11260" y="2112"/>
                      <a:pt x="12360" y="648"/>
                    </a:cubicBezTo>
                    <a:lnTo>
                      <a:pt x="70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2863" dist="38100" dir="21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" name="Google Shape;498;p63">
                <a:extLst>
                  <a:ext uri="{FF2B5EF4-FFF2-40B4-BE49-F238E27FC236}">
                    <a16:creationId xmlns:a16="http://schemas.microsoft.com/office/drawing/2014/main" id="{72EC6141-AEE7-FEC5-5155-BAF9B862A43B}"/>
                  </a:ext>
                </a:extLst>
              </p:cNvPr>
              <p:cNvSpPr/>
              <p:nvPr/>
            </p:nvSpPr>
            <p:spPr>
              <a:xfrm>
                <a:off x="-331425" y="1579700"/>
                <a:ext cx="1101300" cy="649025"/>
              </a:xfrm>
              <a:custGeom>
                <a:avLst/>
                <a:gdLst/>
                <a:ahLst/>
                <a:cxnLst/>
                <a:rect l="l" t="t" r="r" b="b"/>
                <a:pathLst>
                  <a:path w="44052" h="25961" extrusionOk="0">
                    <a:moveTo>
                      <a:pt x="40035" y="0"/>
                    </a:moveTo>
                    <a:lnTo>
                      <a:pt x="0" y="15402"/>
                    </a:lnTo>
                    <a:cubicBezTo>
                      <a:pt x="0" y="15402"/>
                      <a:pt x="1513" y="15761"/>
                      <a:pt x="1873" y="16638"/>
                    </a:cubicBezTo>
                    <a:cubicBezTo>
                      <a:pt x="2237" y="17514"/>
                      <a:pt x="1524" y="18526"/>
                      <a:pt x="1524" y="18526"/>
                    </a:cubicBezTo>
                    <a:cubicBezTo>
                      <a:pt x="1524" y="18526"/>
                      <a:pt x="2999" y="18885"/>
                      <a:pt x="3380" y="19816"/>
                    </a:cubicBezTo>
                    <a:cubicBezTo>
                      <a:pt x="3767" y="20752"/>
                      <a:pt x="2885" y="22439"/>
                      <a:pt x="2885" y="22439"/>
                    </a:cubicBezTo>
                    <a:cubicBezTo>
                      <a:pt x="2885" y="22439"/>
                      <a:pt x="4447" y="23011"/>
                      <a:pt x="4703" y="23631"/>
                    </a:cubicBezTo>
                    <a:cubicBezTo>
                      <a:pt x="4958" y="24252"/>
                      <a:pt x="4327" y="25960"/>
                      <a:pt x="4327" y="25960"/>
                    </a:cubicBezTo>
                    <a:lnTo>
                      <a:pt x="44051" y="10684"/>
                    </a:lnTo>
                    <a:cubicBezTo>
                      <a:pt x="41510" y="9791"/>
                      <a:pt x="42609" y="7168"/>
                      <a:pt x="42609" y="7168"/>
                    </a:cubicBezTo>
                    <a:cubicBezTo>
                      <a:pt x="42609" y="7168"/>
                      <a:pt x="41521" y="6466"/>
                      <a:pt x="41047" y="5753"/>
                    </a:cubicBezTo>
                    <a:cubicBezTo>
                      <a:pt x="40574" y="5040"/>
                      <a:pt x="41434" y="3418"/>
                      <a:pt x="41434" y="3418"/>
                    </a:cubicBezTo>
                    <a:cubicBezTo>
                      <a:pt x="41434" y="3418"/>
                      <a:pt x="39806" y="2993"/>
                      <a:pt x="39491" y="2221"/>
                    </a:cubicBezTo>
                    <a:cubicBezTo>
                      <a:pt x="39175" y="1442"/>
                      <a:pt x="40035" y="0"/>
                      <a:pt x="40035" y="0"/>
                    </a:cubicBez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4AE0689-D433-F511-AA9F-E057207FB8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13501">
              <a:off x="5843507" y="1486381"/>
              <a:ext cx="1964906" cy="1964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6F9B768D-1442-EE48-7101-86652D6B3B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395532">
              <a:off x="5220862" y="2129394"/>
              <a:ext cx="2914316" cy="291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itle 2">
            <a:extLst>
              <a:ext uri="{FF2B5EF4-FFF2-40B4-BE49-F238E27FC236}">
                <a16:creationId xmlns:a16="http://schemas.microsoft.com/office/drawing/2014/main" id="{B374445A-B16C-1E62-4528-DA129BDC44C2}"/>
              </a:ext>
            </a:extLst>
          </p:cNvPr>
          <p:cNvSpPr txBox="1">
            <a:spLocks/>
          </p:cNvSpPr>
          <p:nvPr/>
        </p:nvSpPr>
        <p:spPr>
          <a:xfrm>
            <a:off x="5239545" y="715459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Value Proposition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770684C-CDA8-FB11-18E9-3E133E175C92}"/>
              </a:ext>
            </a:extLst>
          </p:cNvPr>
          <p:cNvSpPr txBox="1">
            <a:spLocks/>
          </p:cNvSpPr>
          <p:nvPr/>
        </p:nvSpPr>
        <p:spPr>
          <a:xfrm>
            <a:off x="5293284" y="2238085"/>
            <a:ext cx="2784156" cy="94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27000" indent="0" algn="ctr">
              <a:buNone/>
            </a:pPr>
            <a:r>
              <a:rPr lang="en-US" dirty="0"/>
              <a:t>Effortless timetable planning tailored for HUST students.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E38AC8B-8BE1-A840-6F23-C2760A3C5603}"/>
              </a:ext>
            </a:extLst>
          </p:cNvPr>
          <p:cNvSpPr/>
          <p:nvPr/>
        </p:nvSpPr>
        <p:spPr>
          <a:xfrm rot="9823750">
            <a:off x="5490514" y="1974375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2AE33F2-6277-D36F-FB91-2992B8DB2EFB}"/>
              </a:ext>
            </a:extLst>
          </p:cNvPr>
          <p:cNvSpPr/>
          <p:nvPr/>
        </p:nvSpPr>
        <p:spPr>
          <a:xfrm rot="7277017">
            <a:off x="5281210" y="2127677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F3CD4883-F434-E93F-89EF-EE71611C67F0}"/>
              </a:ext>
            </a:extLst>
          </p:cNvPr>
          <p:cNvSpPr/>
          <p:nvPr/>
        </p:nvSpPr>
        <p:spPr>
          <a:xfrm rot="4724276">
            <a:off x="5282866" y="2365769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F32A90-B3F6-34CD-88B4-A3EDAB393565}"/>
              </a:ext>
            </a:extLst>
          </p:cNvPr>
          <p:cNvGrpSpPr/>
          <p:nvPr/>
        </p:nvGrpSpPr>
        <p:grpSpPr>
          <a:xfrm rot="12062455">
            <a:off x="7636686" y="2840771"/>
            <a:ext cx="425670" cy="607760"/>
            <a:chOff x="5331152" y="2126775"/>
            <a:chExt cx="425670" cy="60776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A47051C-3AAD-5AD0-E22A-99CDAB7E265B}"/>
                </a:ext>
              </a:extLst>
            </p:cNvPr>
            <p:cNvSpPr/>
            <p:nvPr/>
          </p:nvSpPr>
          <p:spPr>
            <a:xfrm rot="9823750">
              <a:off x="5642914" y="2126775"/>
              <a:ext cx="113908" cy="318823"/>
            </a:xfrm>
            <a:prstGeom prst="triangle">
              <a:avLst/>
            </a:prstGeom>
            <a:solidFill>
              <a:srgbClr val="F1C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FC4AE6B-5935-19EB-799D-DB78ADA74F13}"/>
                </a:ext>
              </a:extLst>
            </p:cNvPr>
            <p:cNvSpPr/>
            <p:nvPr/>
          </p:nvSpPr>
          <p:spPr>
            <a:xfrm rot="7277017">
              <a:off x="5433610" y="2280077"/>
              <a:ext cx="113908" cy="318823"/>
            </a:xfrm>
            <a:prstGeom prst="triangle">
              <a:avLst/>
            </a:prstGeom>
            <a:solidFill>
              <a:srgbClr val="F1C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9CE81DB-B126-999D-2952-EB4D7D1BFF0E}"/>
                </a:ext>
              </a:extLst>
            </p:cNvPr>
            <p:cNvSpPr/>
            <p:nvPr/>
          </p:nvSpPr>
          <p:spPr>
            <a:xfrm rot="4724276">
              <a:off x="5435266" y="2518169"/>
              <a:ext cx="113908" cy="318823"/>
            </a:xfrm>
            <a:prstGeom prst="triangle">
              <a:avLst/>
            </a:prstGeom>
            <a:solidFill>
              <a:srgbClr val="F1C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Google Shape;404;p57">
            <a:extLst>
              <a:ext uri="{FF2B5EF4-FFF2-40B4-BE49-F238E27FC236}">
                <a16:creationId xmlns:a16="http://schemas.microsoft.com/office/drawing/2014/main" id="{B02A0765-1415-27A2-478B-CE6128CD3935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3284" y="3666828"/>
            <a:ext cx="568150" cy="6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04;p57">
            <a:extLst>
              <a:ext uri="{FF2B5EF4-FFF2-40B4-BE49-F238E27FC236}">
                <a16:creationId xmlns:a16="http://schemas.microsoft.com/office/drawing/2014/main" id="{43CA5357-E391-200D-3921-5F90D1C1F881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3247" y="3824149"/>
            <a:ext cx="452652" cy="494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5294107"/>
      </p:ext>
    </p:extLst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>
          <a:extLst>
            <a:ext uri="{FF2B5EF4-FFF2-40B4-BE49-F238E27FC236}">
              <a16:creationId xmlns:a16="http://schemas.microsoft.com/office/drawing/2014/main" id="{6E576E48-7F5D-136C-88CA-EB9F10F00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769;p113">
            <a:extLst>
              <a:ext uri="{FF2B5EF4-FFF2-40B4-BE49-F238E27FC236}">
                <a16:creationId xmlns:a16="http://schemas.microsoft.com/office/drawing/2014/main" id="{C45A93B9-A98B-26C2-F4BF-B9FE871E1868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6812" y="3370205"/>
            <a:ext cx="1981068" cy="96620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314;p50">
            <a:extLst>
              <a:ext uri="{FF2B5EF4-FFF2-40B4-BE49-F238E27FC236}">
                <a16:creationId xmlns:a16="http://schemas.microsoft.com/office/drawing/2014/main" id="{32576F09-3D9D-1761-EDFD-6AE0B749CF0D}"/>
              </a:ext>
            </a:extLst>
          </p:cNvPr>
          <p:cNvSpPr txBox="1">
            <a:spLocks/>
          </p:cNvSpPr>
          <p:nvPr/>
        </p:nvSpPr>
        <p:spPr>
          <a:xfrm>
            <a:off x="3628114" y="3531823"/>
            <a:ext cx="2238523" cy="8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Low-fi Prototype </a:t>
            </a:r>
            <a:br>
              <a:rPr lang="en-US" sz="2400" dirty="0"/>
            </a:br>
            <a:r>
              <a:rPr lang="en-US" sz="2400" dirty="0"/>
              <a:t>(and more!)</a:t>
            </a:r>
          </a:p>
        </p:txBody>
      </p:sp>
      <p:sp>
        <p:nvSpPr>
          <p:cNvPr id="314" name="Google Shape;314;p50">
            <a:extLst>
              <a:ext uri="{FF2B5EF4-FFF2-40B4-BE49-F238E27FC236}">
                <a16:creationId xmlns:a16="http://schemas.microsoft.com/office/drawing/2014/main" id="{51899A3E-16AB-0912-39A3-57A271B1A82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32100" y="986679"/>
            <a:ext cx="6079800" cy="25707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TIMETABLE PLANNER WEBSITE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15" name="Google Shape;315;p50">
            <a:extLst>
              <a:ext uri="{FF2B5EF4-FFF2-40B4-BE49-F238E27FC236}">
                <a16:creationId xmlns:a16="http://schemas.microsoft.com/office/drawing/2014/main" id="{71C688F3-ECB3-8F11-1A24-4CD06AB2E16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F</a:t>
            </a:r>
            <a:r>
              <a:rPr lang="en" b="0" dirty="0"/>
              <a:t>rom: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3</a:t>
            </a:r>
            <a:endParaRPr b="0" dirty="0"/>
          </a:p>
        </p:txBody>
      </p:sp>
      <p:sp>
        <p:nvSpPr>
          <p:cNvPr id="316" name="Google Shape;316;p50">
            <a:extLst>
              <a:ext uri="{FF2B5EF4-FFF2-40B4-BE49-F238E27FC236}">
                <a16:creationId xmlns:a16="http://schemas.microsoft.com/office/drawing/2014/main" id="{DF0FDC31-6FFD-461E-2B64-C0662FD96280}"/>
              </a:ext>
            </a:extLst>
          </p:cNvPr>
          <p:cNvSpPr/>
          <p:nvPr/>
        </p:nvSpPr>
        <p:spPr>
          <a:xfrm>
            <a:off x="2265675" y="2248908"/>
            <a:ext cx="617075" cy="15875"/>
          </a:xfrm>
          <a:custGeom>
            <a:avLst/>
            <a:gdLst/>
            <a:ahLst/>
            <a:cxnLst/>
            <a:rect l="l" t="t" r="r" b="b"/>
            <a:pathLst>
              <a:path w="24683" h="635" extrusionOk="0">
                <a:moveTo>
                  <a:pt x="0" y="635"/>
                </a:moveTo>
                <a:cubicBezTo>
                  <a:pt x="8115" y="-719"/>
                  <a:pt x="16455" y="635"/>
                  <a:pt x="24683" y="635"/>
                </a:cubicBezTo>
              </a:path>
            </a:pathLst>
          </a:custGeom>
          <a:solidFill>
            <a:srgbClr val="F1C232"/>
          </a:solidFill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" name="Google Shape;317;p50">
            <a:extLst>
              <a:ext uri="{FF2B5EF4-FFF2-40B4-BE49-F238E27FC236}">
                <a16:creationId xmlns:a16="http://schemas.microsoft.com/office/drawing/2014/main" id="{A531E6A6-4C56-67D2-0F6C-F03FFAC2116A}"/>
              </a:ext>
            </a:extLst>
          </p:cNvPr>
          <p:cNvSpPr/>
          <p:nvPr/>
        </p:nvSpPr>
        <p:spPr>
          <a:xfrm>
            <a:off x="6264675" y="2249957"/>
            <a:ext cx="613650" cy="13775"/>
          </a:xfrm>
          <a:custGeom>
            <a:avLst/>
            <a:gdLst/>
            <a:ahLst/>
            <a:cxnLst/>
            <a:rect l="l" t="t" r="r" b="b"/>
            <a:pathLst>
              <a:path w="24546" h="551" extrusionOk="0">
                <a:moveTo>
                  <a:pt x="0" y="551"/>
                </a:moveTo>
                <a:cubicBezTo>
                  <a:pt x="8133" y="-353"/>
                  <a:pt x="16363" y="137"/>
                  <a:pt x="24546" y="137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8" name="Google Shape;318;p50">
            <a:extLst>
              <a:ext uri="{FF2B5EF4-FFF2-40B4-BE49-F238E27FC236}">
                <a16:creationId xmlns:a16="http://schemas.microsoft.com/office/drawing/2014/main" id="{8A10397A-36DC-3EA0-5E87-FC686B931091}"/>
              </a:ext>
            </a:extLst>
          </p:cNvPr>
          <p:cNvSpPr/>
          <p:nvPr/>
        </p:nvSpPr>
        <p:spPr>
          <a:xfrm>
            <a:off x="1889900" y="4413504"/>
            <a:ext cx="992850" cy="102600"/>
          </a:xfrm>
          <a:custGeom>
            <a:avLst/>
            <a:gdLst/>
            <a:ahLst/>
            <a:cxnLst/>
            <a:rect l="l" t="t" r="r" b="b"/>
            <a:pathLst>
              <a:path w="39714" h="4104" extrusionOk="0">
                <a:moveTo>
                  <a:pt x="0" y="4104"/>
                </a:moveTo>
                <a:cubicBezTo>
                  <a:pt x="11382" y="-2730"/>
                  <a:pt x="26437" y="1070"/>
                  <a:pt x="39714" y="1070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319" name="Google Shape;319;p50">
            <a:extLst>
              <a:ext uri="{FF2B5EF4-FFF2-40B4-BE49-F238E27FC236}">
                <a16:creationId xmlns:a16="http://schemas.microsoft.com/office/drawing/2014/main" id="{0667A385-6518-8894-F504-3B1AD8452E85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76" t="16970" r="8892" b="21025"/>
          <a:stretch/>
        </p:blipFill>
        <p:spPr>
          <a:xfrm>
            <a:off x="7982857" y="2022889"/>
            <a:ext cx="593168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0">
            <a:extLst>
              <a:ext uri="{FF2B5EF4-FFF2-40B4-BE49-F238E27FC236}">
                <a16:creationId xmlns:a16="http://schemas.microsoft.com/office/drawing/2014/main" id="{FC0A096E-87FB-B549-9A17-A1FB1C12551A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9175" y="1464294"/>
            <a:ext cx="2036850" cy="8460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495;p63">
            <a:extLst>
              <a:ext uri="{FF2B5EF4-FFF2-40B4-BE49-F238E27FC236}">
                <a16:creationId xmlns:a16="http://schemas.microsoft.com/office/drawing/2014/main" id="{57E72625-754E-A01C-34DA-75F3348D3E83}"/>
              </a:ext>
            </a:extLst>
          </p:cNvPr>
          <p:cNvGrpSpPr/>
          <p:nvPr/>
        </p:nvGrpSpPr>
        <p:grpSpPr>
          <a:xfrm>
            <a:off x="6079197" y="2462685"/>
            <a:ext cx="1718182" cy="1741552"/>
            <a:chOff x="-331425" y="1579700"/>
            <a:chExt cx="1880250" cy="1905825"/>
          </a:xfrm>
        </p:grpSpPr>
        <p:sp>
          <p:nvSpPr>
            <p:cNvPr id="3" name="Google Shape;496;p63">
              <a:extLst>
                <a:ext uri="{FF2B5EF4-FFF2-40B4-BE49-F238E27FC236}">
                  <a16:creationId xmlns:a16="http://schemas.microsoft.com/office/drawing/2014/main" id="{46BA0F31-DEBF-FFA4-CB58-902FB29481A4}"/>
                </a:ext>
              </a:extLst>
            </p:cNvPr>
            <p:cNvSpPr/>
            <p:nvPr/>
          </p:nvSpPr>
          <p:spPr>
            <a:xfrm>
              <a:off x="-72650" y="1864050"/>
              <a:ext cx="1621475" cy="1621475"/>
            </a:xfrm>
            <a:custGeom>
              <a:avLst/>
              <a:gdLst/>
              <a:ahLst/>
              <a:cxnLst/>
              <a:rect l="l" t="t" r="r" b="b"/>
              <a:pathLst>
                <a:path w="64859" h="64859" extrusionOk="0">
                  <a:moveTo>
                    <a:pt x="7060" y="1"/>
                  </a:moveTo>
                  <a:lnTo>
                    <a:pt x="1" y="57794"/>
                  </a:lnTo>
                  <a:lnTo>
                    <a:pt x="57800" y="64858"/>
                  </a:lnTo>
                  <a:lnTo>
                    <a:pt x="64858" y="7060"/>
                  </a:lnTo>
                  <a:lnTo>
                    <a:pt x="58170" y="6238"/>
                  </a:lnTo>
                  <a:lnTo>
                    <a:pt x="58170" y="6238"/>
                  </a:lnTo>
                  <a:cubicBezTo>
                    <a:pt x="59249" y="7937"/>
                    <a:pt x="58324" y="10802"/>
                    <a:pt x="55874" y="10802"/>
                  </a:cubicBezTo>
                  <a:cubicBezTo>
                    <a:pt x="55742" y="10802"/>
                    <a:pt x="55605" y="10794"/>
                    <a:pt x="55465" y="10777"/>
                  </a:cubicBezTo>
                  <a:cubicBezTo>
                    <a:pt x="52716" y="10439"/>
                    <a:pt x="52395" y="7185"/>
                    <a:pt x="53935" y="5721"/>
                  </a:cubicBezTo>
                  <a:lnTo>
                    <a:pt x="48068" y="5008"/>
                  </a:lnTo>
                  <a:lnTo>
                    <a:pt x="48068" y="5008"/>
                  </a:lnTo>
                  <a:cubicBezTo>
                    <a:pt x="48897" y="6661"/>
                    <a:pt x="47978" y="9180"/>
                    <a:pt x="45724" y="9180"/>
                  </a:cubicBezTo>
                  <a:cubicBezTo>
                    <a:pt x="45596" y="9180"/>
                    <a:pt x="45463" y="9172"/>
                    <a:pt x="45325" y="9155"/>
                  </a:cubicBezTo>
                  <a:cubicBezTo>
                    <a:pt x="42784" y="8845"/>
                    <a:pt x="42397" y="5955"/>
                    <a:pt x="43671" y="4464"/>
                  </a:cubicBezTo>
                  <a:lnTo>
                    <a:pt x="37369" y="3702"/>
                  </a:lnTo>
                  <a:lnTo>
                    <a:pt x="37369" y="3702"/>
                  </a:lnTo>
                  <a:cubicBezTo>
                    <a:pt x="37603" y="3974"/>
                    <a:pt x="37782" y="4284"/>
                    <a:pt x="37907" y="4621"/>
                  </a:cubicBezTo>
                  <a:cubicBezTo>
                    <a:pt x="38098" y="5062"/>
                    <a:pt x="38169" y="5547"/>
                    <a:pt x="38109" y="6026"/>
                  </a:cubicBezTo>
                  <a:lnTo>
                    <a:pt x="37929" y="6728"/>
                  </a:lnTo>
                  <a:cubicBezTo>
                    <a:pt x="37487" y="7799"/>
                    <a:pt x="36466" y="8409"/>
                    <a:pt x="35415" y="8409"/>
                  </a:cubicBezTo>
                  <a:cubicBezTo>
                    <a:pt x="34849" y="8409"/>
                    <a:pt x="34274" y="8232"/>
                    <a:pt x="33777" y="7854"/>
                  </a:cubicBezTo>
                  <a:cubicBezTo>
                    <a:pt x="33472" y="7647"/>
                    <a:pt x="33211" y="7392"/>
                    <a:pt x="32998" y="7092"/>
                  </a:cubicBezTo>
                  <a:cubicBezTo>
                    <a:pt x="32558" y="6494"/>
                    <a:pt x="32340" y="5802"/>
                    <a:pt x="32432" y="5051"/>
                  </a:cubicBezTo>
                  <a:cubicBezTo>
                    <a:pt x="32519" y="4333"/>
                    <a:pt x="32884" y="3674"/>
                    <a:pt x="33450" y="3223"/>
                  </a:cubicBezTo>
                  <a:lnTo>
                    <a:pt x="26761" y="2406"/>
                  </a:lnTo>
                  <a:lnTo>
                    <a:pt x="26761" y="2406"/>
                  </a:lnTo>
                  <a:cubicBezTo>
                    <a:pt x="27618" y="4006"/>
                    <a:pt x="26733" y="6506"/>
                    <a:pt x="24519" y="6506"/>
                  </a:cubicBezTo>
                  <a:cubicBezTo>
                    <a:pt x="24398" y="6506"/>
                    <a:pt x="24273" y="6498"/>
                    <a:pt x="24144" y="6483"/>
                  </a:cubicBezTo>
                  <a:cubicBezTo>
                    <a:pt x="21662" y="6178"/>
                    <a:pt x="21303" y="3315"/>
                    <a:pt x="22587" y="1895"/>
                  </a:cubicBezTo>
                  <a:lnTo>
                    <a:pt x="17493" y="1274"/>
                  </a:lnTo>
                  <a:lnTo>
                    <a:pt x="17493" y="1274"/>
                  </a:lnTo>
                  <a:cubicBezTo>
                    <a:pt x="17536" y="1405"/>
                    <a:pt x="17564" y="1541"/>
                    <a:pt x="17585" y="1677"/>
                  </a:cubicBezTo>
                  <a:cubicBezTo>
                    <a:pt x="17607" y="2194"/>
                    <a:pt x="17651" y="2787"/>
                    <a:pt x="17389" y="3266"/>
                  </a:cubicBezTo>
                  <a:cubicBezTo>
                    <a:pt x="17134" y="3729"/>
                    <a:pt x="16927" y="4164"/>
                    <a:pt x="16464" y="4469"/>
                  </a:cubicBezTo>
                  <a:cubicBezTo>
                    <a:pt x="16002" y="4779"/>
                    <a:pt x="15577" y="5030"/>
                    <a:pt x="15011" y="5089"/>
                  </a:cubicBezTo>
                  <a:cubicBezTo>
                    <a:pt x="14876" y="5109"/>
                    <a:pt x="14739" y="5118"/>
                    <a:pt x="14603" y="5118"/>
                  </a:cubicBezTo>
                  <a:cubicBezTo>
                    <a:pt x="14237" y="5118"/>
                    <a:pt x="13872" y="5049"/>
                    <a:pt x="13531" y="4910"/>
                  </a:cubicBezTo>
                  <a:cubicBezTo>
                    <a:pt x="11838" y="4213"/>
                    <a:pt x="11256" y="2112"/>
                    <a:pt x="12355" y="648"/>
                  </a:cubicBezTo>
                  <a:lnTo>
                    <a:pt x="7060" y="1"/>
                  </a:ln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97;p63">
              <a:extLst>
                <a:ext uri="{FF2B5EF4-FFF2-40B4-BE49-F238E27FC236}">
                  <a16:creationId xmlns:a16="http://schemas.microsoft.com/office/drawing/2014/main" id="{6AEE77D8-FFA6-37FF-7FAC-422BFC6A6340}"/>
                </a:ext>
              </a:extLst>
            </p:cNvPr>
            <p:cNvSpPr/>
            <p:nvPr/>
          </p:nvSpPr>
          <p:spPr>
            <a:xfrm>
              <a:off x="-82425" y="1854000"/>
              <a:ext cx="1621450" cy="1621725"/>
            </a:xfrm>
            <a:custGeom>
              <a:avLst/>
              <a:gdLst/>
              <a:ahLst/>
              <a:cxnLst/>
              <a:rect l="l" t="t" r="r" b="b"/>
              <a:pathLst>
                <a:path w="64858" h="64869" extrusionOk="0">
                  <a:moveTo>
                    <a:pt x="7064" y="0"/>
                  </a:moveTo>
                  <a:lnTo>
                    <a:pt x="0" y="57810"/>
                  </a:lnTo>
                  <a:lnTo>
                    <a:pt x="57799" y="64868"/>
                  </a:lnTo>
                  <a:lnTo>
                    <a:pt x="64857" y="7064"/>
                  </a:lnTo>
                  <a:lnTo>
                    <a:pt x="58169" y="6248"/>
                  </a:lnTo>
                  <a:lnTo>
                    <a:pt x="58169" y="6248"/>
                  </a:lnTo>
                  <a:cubicBezTo>
                    <a:pt x="59248" y="7947"/>
                    <a:pt x="58323" y="10812"/>
                    <a:pt x="55873" y="10812"/>
                  </a:cubicBezTo>
                  <a:cubicBezTo>
                    <a:pt x="55741" y="10812"/>
                    <a:pt x="55605" y="10804"/>
                    <a:pt x="55464" y="10787"/>
                  </a:cubicBezTo>
                  <a:cubicBezTo>
                    <a:pt x="52715" y="10449"/>
                    <a:pt x="52394" y="7195"/>
                    <a:pt x="53935" y="5731"/>
                  </a:cubicBezTo>
                  <a:lnTo>
                    <a:pt x="48068" y="5018"/>
                  </a:lnTo>
                  <a:lnTo>
                    <a:pt x="48068" y="5018"/>
                  </a:lnTo>
                  <a:cubicBezTo>
                    <a:pt x="48897" y="6671"/>
                    <a:pt x="47982" y="9190"/>
                    <a:pt x="45724" y="9190"/>
                  </a:cubicBezTo>
                  <a:cubicBezTo>
                    <a:pt x="45595" y="9190"/>
                    <a:pt x="45462" y="9182"/>
                    <a:pt x="45325" y="9165"/>
                  </a:cubicBezTo>
                  <a:cubicBezTo>
                    <a:pt x="42783" y="8849"/>
                    <a:pt x="42397" y="5965"/>
                    <a:pt x="43670" y="4474"/>
                  </a:cubicBezTo>
                  <a:lnTo>
                    <a:pt x="37368" y="3701"/>
                  </a:lnTo>
                  <a:lnTo>
                    <a:pt x="37368" y="3701"/>
                  </a:lnTo>
                  <a:cubicBezTo>
                    <a:pt x="37602" y="3973"/>
                    <a:pt x="37781" y="4289"/>
                    <a:pt x="37907" y="4621"/>
                  </a:cubicBezTo>
                  <a:cubicBezTo>
                    <a:pt x="38097" y="5061"/>
                    <a:pt x="38168" y="5551"/>
                    <a:pt x="38108" y="6025"/>
                  </a:cubicBezTo>
                  <a:cubicBezTo>
                    <a:pt x="38048" y="6264"/>
                    <a:pt x="37988" y="6498"/>
                    <a:pt x="37928" y="6732"/>
                  </a:cubicBezTo>
                  <a:cubicBezTo>
                    <a:pt x="37486" y="7801"/>
                    <a:pt x="36463" y="8410"/>
                    <a:pt x="35412" y="8410"/>
                  </a:cubicBezTo>
                  <a:cubicBezTo>
                    <a:pt x="34846" y="8410"/>
                    <a:pt x="34272" y="8234"/>
                    <a:pt x="33776" y="7859"/>
                  </a:cubicBezTo>
                  <a:cubicBezTo>
                    <a:pt x="33471" y="7652"/>
                    <a:pt x="33210" y="7396"/>
                    <a:pt x="32998" y="7097"/>
                  </a:cubicBezTo>
                  <a:cubicBezTo>
                    <a:pt x="32557" y="6498"/>
                    <a:pt x="32339" y="5802"/>
                    <a:pt x="32432" y="5056"/>
                  </a:cubicBezTo>
                  <a:cubicBezTo>
                    <a:pt x="32519" y="4332"/>
                    <a:pt x="32889" y="3679"/>
                    <a:pt x="33455" y="3222"/>
                  </a:cubicBezTo>
                  <a:lnTo>
                    <a:pt x="26766" y="2406"/>
                  </a:lnTo>
                  <a:lnTo>
                    <a:pt x="26766" y="2406"/>
                  </a:lnTo>
                  <a:cubicBezTo>
                    <a:pt x="27623" y="4005"/>
                    <a:pt x="26737" y="6505"/>
                    <a:pt x="24523" y="6505"/>
                  </a:cubicBezTo>
                  <a:cubicBezTo>
                    <a:pt x="24402" y="6505"/>
                    <a:pt x="24277" y="6497"/>
                    <a:pt x="24148" y="6482"/>
                  </a:cubicBezTo>
                  <a:cubicBezTo>
                    <a:pt x="21666" y="6177"/>
                    <a:pt x="21307" y="3320"/>
                    <a:pt x="22592" y="1899"/>
                  </a:cubicBezTo>
                  <a:lnTo>
                    <a:pt x="17497" y="1274"/>
                  </a:lnTo>
                  <a:lnTo>
                    <a:pt x="17497" y="1274"/>
                  </a:lnTo>
                  <a:cubicBezTo>
                    <a:pt x="17541" y="1410"/>
                    <a:pt x="17568" y="1540"/>
                    <a:pt x="17590" y="1676"/>
                  </a:cubicBezTo>
                  <a:cubicBezTo>
                    <a:pt x="17612" y="2193"/>
                    <a:pt x="17655" y="2787"/>
                    <a:pt x="17394" y="3265"/>
                  </a:cubicBezTo>
                  <a:cubicBezTo>
                    <a:pt x="17138" y="3728"/>
                    <a:pt x="16931" y="4163"/>
                    <a:pt x="16469" y="4474"/>
                  </a:cubicBezTo>
                  <a:cubicBezTo>
                    <a:pt x="16006" y="4778"/>
                    <a:pt x="15582" y="5029"/>
                    <a:pt x="15016" y="5089"/>
                  </a:cubicBezTo>
                  <a:cubicBezTo>
                    <a:pt x="14879" y="5110"/>
                    <a:pt x="14741" y="5120"/>
                    <a:pt x="14604" y="5120"/>
                  </a:cubicBezTo>
                  <a:cubicBezTo>
                    <a:pt x="14238" y="5120"/>
                    <a:pt x="13875" y="5047"/>
                    <a:pt x="13535" y="4909"/>
                  </a:cubicBezTo>
                  <a:cubicBezTo>
                    <a:pt x="11843" y="4218"/>
                    <a:pt x="11260" y="2112"/>
                    <a:pt x="12360" y="648"/>
                  </a:cubicBezTo>
                  <a:lnTo>
                    <a:pt x="70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2863" dist="38100" dir="21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98;p63">
              <a:extLst>
                <a:ext uri="{FF2B5EF4-FFF2-40B4-BE49-F238E27FC236}">
                  <a16:creationId xmlns:a16="http://schemas.microsoft.com/office/drawing/2014/main" id="{80708718-FD82-E554-8393-88443B1E97A8}"/>
                </a:ext>
              </a:extLst>
            </p:cNvPr>
            <p:cNvSpPr/>
            <p:nvPr/>
          </p:nvSpPr>
          <p:spPr>
            <a:xfrm>
              <a:off x="-331425" y="1579700"/>
              <a:ext cx="1101300" cy="649025"/>
            </a:xfrm>
            <a:custGeom>
              <a:avLst/>
              <a:gdLst/>
              <a:ahLst/>
              <a:cxnLst/>
              <a:rect l="l" t="t" r="r" b="b"/>
              <a:pathLst>
                <a:path w="44052" h="25961" extrusionOk="0">
                  <a:moveTo>
                    <a:pt x="40035" y="0"/>
                  </a:moveTo>
                  <a:lnTo>
                    <a:pt x="0" y="15402"/>
                  </a:lnTo>
                  <a:cubicBezTo>
                    <a:pt x="0" y="15402"/>
                    <a:pt x="1513" y="15761"/>
                    <a:pt x="1873" y="16638"/>
                  </a:cubicBezTo>
                  <a:cubicBezTo>
                    <a:pt x="2237" y="17514"/>
                    <a:pt x="1524" y="18526"/>
                    <a:pt x="1524" y="18526"/>
                  </a:cubicBezTo>
                  <a:cubicBezTo>
                    <a:pt x="1524" y="18526"/>
                    <a:pt x="2999" y="18885"/>
                    <a:pt x="3380" y="19816"/>
                  </a:cubicBezTo>
                  <a:cubicBezTo>
                    <a:pt x="3767" y="20752"/>
                    <a:pt x="2885" y="22439"/>
                    <a:pt x="2885" y="22439"/>
                  </a:cubicBezTo>
                  <a:cubicBezTo>
                    <a:pt x="2885" y="22439"/>
                    <a:pt x="4447" y="23011"/>
                    <a:pt x="4703" y="23631"/>
                  </a:cubicBezTo>
                  <a:cubicBezTo>
                    <a:pt x="4958" y="24252"/>
                    <a:pt x="4327" y="25960"/>
                    <a:pt x="4327" y="25960"/>
                  </a:cubicBezTo>
                  <a:lnTo>
                    <a:pt x="44051" y="10684"/>
                  </a:lnTo>
                  <a:cubicBezTo>
                    <a:pt x="41510" y="9791"/>
                    <a:pt x="42609" y="7168"/>
                    <a:pt x="42609" y="7168"/>
                  </a:cubicBezTo>
                  <a:cubicBezTo>
                    <a:pt x="42609" y="7168"/>
                    <a:pt x="41521" y="6466"/>
                    <a:pt x="41047" y="5753"/>
                  </a:cubicBezTo>
                  <a:cubicBezTo>
                    <a:pt x="40574" y="5040"/>
                    <a:pt x="41434" y="3418"/>
                    <a:pt x="41434" y="3418"/>
                  </a:cubicBezTo>
                  <a:cubicBezTo>
                    <a:pt x="41434" y="3418"/>
                    <a:pt x="39806" y="2993"/>
                    <a:pt x="39491" y="2221"/>
                  </a:cubicBezTo>
                  <a:cubicBezTo>
                    <a:pt x="39175" y="1442"/>
                    <a:pt x="40035" y="0"/>
                    <a:pt x="40035" y="0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315;p50">
            <a:extLst>
              <a:ext uri="{FF2B5EF4-FFF2-40B4-BE49-F238E27FC236}">
                <a16:creationId xmlns:a16="http://schemas.microsoft.com/office/drawing/2014/main" id="{BEE4123B-0055-93CE-38F9-963AD972AAC1}"/>
              </a:ext>
            </a:extLst>
          </p:cNvPr>
          <p:cNvSpPr txBox="1">
            <a:spLocks/>
          </p:cNvSpPr>
          <p:nvPr/>
        </p:nvSpPr>
        <p:spPr>
          <a:xfrm rot="434579">
            <a:off x="6321532" y="3115302"/>
            <a:ext cx="1427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None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marL="0" indent="0"/>
            <a:r>
              <a:rPr lang="en-US" dirty="0"/>
              <a:t>AC4150E </a:t>
            </a:r>
          </a:p>
          <a:p>
            <a:pPr marL="0" indent="0"/>
            <a:r>
              <a:rPr lang="en-US" dirty="0"/>
              <a:t>-</a:t>
            </a:r>
          </a:p>
          <a:p>
            <a:pPr marL="0" indent="0"/>
            <a:r>
              <a:rPr lang="en-US" dirty="0"/>
              <a:t>152296</a:t>
            </a:r>
          </a:p>
        </p:txBody>
      </p:sp>
      <p:pic>
        <p:nvPicPr>
          <p:cNvPr id="9" name="Google Shape;665;p71">
            <a:extLst>
              <a:ext uri="{FF2B5EF4-FFF2-40B4-BE49-F238E27FC236}">
                <a16:creationId xmlns:a16="http://schemas.microsoft.com/office/drawing/2014/main" id="{9D0D3EE9-539F-D5DB-0085-692A7486B711}"/>
              </a:ext>
            </a:extLst>
          </p:cNvPr>
          <p:cNvPicPr preferRelativeResize="0"/>
          <p:nvPr/>
        </p:nvPicPr>
        <p:blipFill>
          <a:blip r:embed="rId6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716674" flipH="1">
            <a:off x="5607390" y="3416617"/>
            <a:ext cx="677179" cy="30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81;p88">
            <a:extLst>
              <a:ext uri="{FF2B5EF4-FFF2-40B4-BE49-F238E27FC236}">
                <a16:creationId xmlns:a16="http://schemas.microsoft.com/office/drawing/2014/main" id="{19059A20-6DEA-BA7F-A95E-AF5148177CF4}"/>
              </a:ext>
            </a:extLst>
          </p:cNvPr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700" y="774756"/>
            <a:ext cx="757045" cy="8235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F8CEC3D-5253-E6B5-ABD5-485DA6BCBB93}"/>
              </a:ext>
            </a:extLst>
          </p:cNvPr>
          <p:cNvGrpSpPr>
            <a:grpSpLocks/>
          </p:cNvGrpSpPr>
          <p:nvPr/>
        </p:nvGrpSpPr>
        <p:grpSpPr>
          <a:xfrm rot="888488">
            <a:off x="3538963" y="541355"/>
            <a:ext cx="2118324" cy="2476674"/>
            <a:chOff x="3701162" y="534134"/>
            <a:chExt cx="2118324" cy="2476674"/>
          </a:xfrm>
        </p:grpSpPr>
        <p:pic>
          <p:nvPicPr>
            <p:cNvPr id="20" name="Google Shape;1777;p113">
              <a:extLst>
                <a:ext uri="{FF2B5EF4-FFF2-40B4-BE49-F238E27FC236}">
                  <a16:creationId xmlns:a16="http://schemas.microsoft.com/office/drawing/2014/main" id="{4B712B66-8518-C60E-4D2D-D390963AC0A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1162" y="534134"/>
              <a:ext cx="2118324" cy="24766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CA54ED-816C-936A-1A8E-1681BF543C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4193564" y="1526601"/>
              <a:ext cx="786064" cy="668899"/>
              <a:chOff x="5028722" y="1761141"/>
              <a:chExt cx="786064" cy="668899"/>
            </a:xfrm>
          </p:grpSpPr>
          <p:pic>
            <p:nvPicPr>
              <p:cNvPr id="22" name="Google Shape;404;p57">
                <a:extLst>
                  <a:ext uri="{FF2B5EF4-FFF2-40B4-BE49-F238E27FC236}">
                    <a16:creationId xmlns:a16="http://schemas.microsoft.com/office/drawing/2014/main" id="{45558471-4403-6481-77A6-DD72CBDCD951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9" cstate="screen">
                <a:alphaModFix/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46636" y="1761141"/>
                <a:ext cx="568150" cy="6201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404;p57">
                <a:extLst>
                  <a:ext uri="{FF2B5EF4-FFF2-40B4-BE49-F238E27FC236}">
                    <a16:creationId xmlns:a16="http://schemas.microsoft.com/office/drawing/2014/main" id="{F0D9E6F9-934F-03D2-62F7-4880268D5C6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0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28722" y="1935939"/>
                <a:ext cx="452652" cy="4941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B54CB4-63A6-B10C-59F6-7F255A9C71E7}"/>
              </a:ext>
            </a:extLst>
          </p:cNvPr>
          <p:cNvGrpSpPr/>
          <p:nvPr/>
        </p:nvGrpSpPr>
        <p:grpSpPr>
          <a:xfrm rot="21416244">
            <a:off x="1543729" y="486719"/>
            <a:ext cx="2710552" cy="3222702"/>
            <a:chOff x="1517166" y="399586"/>
            <a:chExt cx="2710552" cy="3222702"/>
          </a:xfrm>
        </p:grpSpPr>
        <p:pic>
          <p:nvPicPr>
            <p:cNvPr id="10" name="Google Shape;1777;p113">
              <a:extLst>
                <a:ext uri="{FF2B5EF4-FFF2-40B4-BE49-F238E27FC236}">
                  <a16:creationId xmlns:a16="http://schemas.microsoft.com/office/drawing/2014/main" id="{F306FA07-E04A-C40D-8D1D-2D50D42CBD11}"/>
                </a:ext>
              </a:extLst>
            </p:cNvPr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945752">
              <a:off x="1517166" y="399586"/>
              <a:ext cx="2574424" cy="32227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422;p59">
              <a:extLst>
                <a:ext uri="{FF2B5EF4-FFF2-40B4-BE49-F238E27FC236}">
                  <a16:creationId xmlns:a16="http://schemas.microsoft.com/office/drawing/2014/main" id="{79E9952A-8594-D3CE-6312-22A09110B5C0}"/>
                </a:ext>
              </a:extLst>
            </p:cNvPr>
            <p:cNvSpPr txBox="1">
              <a:spLocks/>
            </p:cNvSpPr>
            <p:nvPr/>
          </p:nvSpPr>
          <p:spPr>
            <a:xfrm rot="20890288">
              <a:off x="1665568" y="1830623"/>
              <a:ext cx="2562150" cy="972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Concert One"/>
                <a:buNone/>
                <a:defRPr sz="6000" b="1" i="0" u="none" strike="noStrike" cap="none">
                  <a:solidFill>
                    <a:schemeClr val="accent2"/>
                  </a:solidFill>
                  <a:latin typeface="Concert One"/>
                  <a:ea typeface="Concert One"/>
                  <a:cs typeface="Concert One"/>
                  <a:sym typeface="Concert One"/>
                </a:defRPr>
              </a:lvl1pPr>
              <a:lvl2pPr marR="0" lvl="1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US" dirty="0"/>
                <a:t>Thanks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97AF49-4504-7449-58AA-B581486B313F}"/>
              </a:ext>
            </a:extLst>
          </p:cNvPr>
          <p:cNvGrpSpPr/>
          <p:nvPr/>
        </p:nvGrpSpPr>
        <p:grpSpPr>
          <a:xfrm rot="21296561">
            <a:off x="3527893" y="2193360"/>
            <a:ext cx="2218045" cy="2776581"/>
            <a:chOff x="3423541" y="2014022"/>
            <a:chExt cx="2218045" cy="2776581"/>
          </a:xfrm>
        </p:grpSpPr>
        <p:pic>
          <p:nvPicPr>
            <p:cNvPr id="13" name="Google Shape;1777;p113">
              <a:extLst>
                <a:ext uri="{FF2B5EF4-FFF2-40B4-BE49-F238E27FC236}">
                  <a16:creationId xmlns:a16="http://schemas.microsoft.com/office/drawing/2014/main" id="{0652D3C0-6AA6-441F-E160-A0F1AFF4BEC2}"/>
                </a:ext>
              </a:extLst>
            </p:cNvPr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67291">
              <a:off x="3423541" y="2014022"/>
              <a:ext cx="2218045" cy="27765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422;p59">
              <a:extLst>
                <a:ext uri="{FF2B5EF4-FFF2-40B4-BE49-F238E27FC236}">
                  <a16:creationId xmlns:a16="http://schemas.microsoft.com/office/drawing/2014/main" id="{16AB3728-355A-5EE0-8F89-37791DABB07F}"/>
                </a:ext>
              </a:extLst>
            </p:cNvPr>
            <p:cNvSpPr txBox="1">
              <a:spLocks/>
            </p:cNvSpPr>
            <p:nvPr/>
          </p:nvSpPr>
          <p:spPr>
            <a:xfrm rot="411827">
              <a:off x="3822057" y="3242891"/>
              <a:ext cx="1623424" cy="998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Concert One"/>
                <a:buNone/>
                <a:defRPr sz="6000" b="1" i="0" u="none" strike="noStrike" cap="none">
                  <a:solidFill>
                    <a:schemeClr val="accent2"/>
                  </a:solidFill>
                  <a:latin typeface="Concert One"/>
                  <a:ea typeface="Concert One"/>
                  <a:cs typeface="Concert One"/>
                  <a:sym typeface="Concert One"/>
                </a:defRPr>
              </a:lvl1pPr>
              <a:lvl2pPr marR="0" lvl="1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US" dirty="0"/>
                <a:t>For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0011E5-B32C-0A49-66EF-370405F6CFCE}"/>
              </a:ext>
            </a:extLst>
          </p:cNvPr>
          <p:cNvGrpSpPr/>
          <p:nvPr/>
        </p:nvGrpSpPr>
        <p:grpSpPr>
          <a:xfrm>
            <a:off x="4844001" y="479959"/>
            <a:ext cx="3820728" cy="3553769"/>
            <a:chOff x="4878526" y="466311"/>
            <a:chExt cx="3820728" cy="3553769"/>
          </a:xfrm>
        </p:grpSpPr>
        <p:pic>
          <p:nvPicPr>
            <p:cNvPr id="15" name="Google Shape;1777;p113">
              <a:extLst>
                <a:ext uri="{FF2B5EF4-FFF2-40B4-BE49-F238E27FC236}">
                  <a16:creationId xmlns:a16="http://schemas.microsoft.com/office/drawing/2014/main" id="{CC0D9056-9F0B-F5E6-6C16-BD8383041A70}"/>
                </a:ext>
              </a:extLst>
            </p:cNvPr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945752">
              <a:off x="4878526" y="466311"/>
              <a:ext cx="3683628" cy="355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422;p59">
              <a:extLst>
                <a:ext uri="{FF2B5EF4-FFF2-40B4-BE49-F238E27FC236}">
                  <a16:creationId xmlns:a16="http://schemas.microsoft.com/office/drawing/2014/main" id="{49DA0AB4-E2E3-A389-505F-89839C88DC12}"/>
                </a:ext>
              </a:extLst>
            </p:cNvPr>
            <p:cNvSpPr txBox="1">
              <a:spLocks/>
            </p:cNvSpPr>
            <p:nvPr/>
          </p:nvSpPr>
          <p:spPr>
            <a:xfrm rot="20890288">
              <a:off x="5112297" y="2105651"/>
              <a:ext cx="3586957" cy="972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Concert One"/>
                <a:buNone/>
                <a:defRPr sz="6000" b="1" i="0" u="none" strike="noStrike" cap="none">
                  <a:solidFill>
                    <a:schemeClr val="accent2"/>
                  </a:solidFill>
                  <a:latin typeface="Concert One"/>
                  <a:ea typeface="Concert One"/>
                  <a:cs typeface="Concert One"/>
                  <a:sym typeface="Concert One"/>
                </a:defRPr>
              </a:lvl1pPr>
              <a:lvl2pPr marR="0" lvl="1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US" dirty="0"/>
                <a:t>Listening!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DAB827B-126A-419A-7B2F-4F649C0AADFA}"/>
              </a:ext>
            </a:extLst>
          </p:cNvPr>
          <p:cNvGrpSpPr/>
          <p:nvPr/>
        </p:nvGrpSpPr>
        <p:grpSpPr>
          <a:xfrm>
            <a:off x="5107456" y="582738"/>
            <a:ext cx="1215850" cy="1525856"/>
            <a:chOff x="5107456" y="582738"/>
            <a:chExt cx="1215850" cy="1525856"/>
          </a:xfrm>
        </p:grpSpPr>
        <p:pic>
          <p:nvPicPr>
            <p:cNvPr id="25" name="Google Shape;1777;p113">
              <a:extLst>
                <a:ext uri="{FF2B5EF4-FFF2-40B4-BE49-F238E27FC236}">
                  <a16:creationId xmlns:a16="http://schemas.microsoft.com/office/drawing/2014/main" id="{C8D86EDB-E859-287C-1D6F-A0CA6957250C}"/>
                </a:ext>
              </a:extLst>
            </p:cNvPr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7456" y="582738"/>
              <a:ext cx="1215850" cy="1522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328C5A2D-4BF6-EF4D-E838-341DD0504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9160189">
              <a:off x="5124399" y="949173"/>
              <a:ext cx="1159421" cy="1159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99311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>
          <a:extLst>
            <a:ext uri="{FF2B5EF4-FFF2-40B4-BE49-F238E27FC236}">
              <a16:creationId xmlns:a16="http://schemas.microsoft.com/office/drawing/2014/main" id="{CF9E9704-49EF-0B5F-531A-7C203C750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769;p113">
            <a:extLst>
              <a:ext uri="{FF2B5EF4-FFF2-40B4-BE49-F238E27FC236}">
                <a16:creationId xmlns:a16="http://schemas.microsoft.com/office/drawing/2014/main" id="{F0E80724-E8B0-4F62-2544-F9A37A5026C5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6812" y="3370205"/>
            <a:ext cx="1981068" cy="96620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314;p50">
            <a:extLst>
              <a:ext uri="{FF2B5EF4-FFF2-40B4-BE49-F238E27FC236}">
                <a16:creationId xmlns:a16="http://schemas.microsoft.com/office/drawing/2014/main" id="{E764744D-171A-6975-445B-DB47B41E2352}"/>
              </a:ext>
            </a:extLst>
          </p:cNvPr>
          <p:cNvSpPr txBox="1">
            <a:spLocks/>
          </p:cNvSpPr>
          <p:nvPr/>
        </p:nvSpPr>
        <p:spPr>
          <a:xfrm>
            <a:off x="3628114" y="3531823"/>
            <a:ext cx="2238523" cy="8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Low-fi Prototype </a:t>
            </a:r>
            <a:br>
              <a:rPr lang="en-US" sz="2400" dirty="0"/>
            </a:br>
            <a:r>
              <a:rPr lang="en-US" sz="2400" dirty="0"/>
              <a:t>(and more!)</a:t>
            </a:r>
          </a:p>
        </p:txBody>
      </p:sp>
      <p:sp>
        <p:nvSpPr>
          <p:cNvPr id="314" name="Google Shape;314;p50">
            <a:extLst>
              <a:ext uri="{FF2B5EF4-FFF2-40B4-BE49-F238E27FC236}">
                <a16:creationId xmlns:a16="http://schemas.microsoft.com/office/drawing/2014/main" id="{F9AEAC27-99E5-A5F6-2397-906CCA372EE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32100" y="986679"/>
            <a:ext cx="6079800" cy="25707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TIMETABLE PLANNER WEBSITE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15" name="Google Shape;315;p50">
            <a:extLst>
              <a:ext uri="{FF2B5EF4-FFF2-40B4-BE49-F238E27FC236}">
                <a16:creationId xmlns:a16="http://schemas.microsoft.com/office/drawing/2014/main" id="{CD991B43-B765-97BD-9F50-B17DBC6F97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F</a:t>
            </a:r>
            <a:r>
              <a:rPr lang="en" b="0" dirty="0"/>
              <a:t>rom: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3</a:t>
            </a:r>
            <a:endParaRPr b="0" dirty="0"/>
          </a:p>
        </p:txBody>
      </p:sp>
      <p:sp>
        <p:nvSpPr>
          <p:cNvPr id="316" name="Google Shape;316;p50">
            <a:extLst>
              <a:ext uri="{FF2B5EF4-FFF2-40B4-BE49-F238E27FC236}">
                <a16:creationId xmlns:a16="http://schemas.microsoft.com/office/drawing/2014/main" id="{00456494-B959-8C19-7725-AE3F108D3056}"/>
              </a:ext>
            </a:extLst>
          </p:cNvPr>
          <p:cNvSpPr/>
          <p:nvPr/>
        </p:nvSpPr>
        <p:spPr>
          <a:xfrm>
            <a:off x="2265675" y="2248908"/>
            <a:ext cx="617075" cy="15875"/>
          </a:xfrm>
          <a:custGeom>
            <a:avLst/>
            <a:gdLst/>
            <a:ahLst/>
            <a:cxnLst/>
            <a:rect l="l" t="t" r="r" b="b"/>
            <a:pathLst>
              <a:path w="24683" h="635" extrusionOk="0">
                <a:moveTo>
                  <a:pt x="0" y="635"/>
                </a:moveTo>
                <a:cubicBezTo>
                  <a:pt x="8115" y="-719"/>
                  <a:pt x="16455" y="635"/>
                  <a:pt x="24683" y="635"/>
                </a:cubicBezTo>
              </a:path>
            </a:pathLst>
          </a:custGeom>
          <a:solidFill>
            <a:srgbClr val="F1C232"/>
          </a:solidFill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" name="Google Shape;317;p50">
            <a:extLst>
              <a:ext uri="{FF2B5EF4-FFF2-40B4-BE49-F238E27FC236}">
                <a16:creationId xmlns:a16="http://schemas.microsoft.com/office/drawing/2014/main" id="{F787DD27-8A58-689B-C2C8-B0C697EED25D}"/>
              </a:ext>
            </a:extLst>
          </p:cNvPr>
          <p:cNvSpPr/>
          <p:nvPr/>
        </p:nvSpPr>
        <p:spPr>
          <a:xfrm>
            <a:off x="6264675" y="2249957"/>
            <a:ext cx="613650" cy="13775"/>
          </a:xfrm>
          <a:custGeom>
            <a:avLst/>
            <a:gdLst/>
            <a:ahLst/>
            <a:cxnLst/>
            <a:rect l="l" t="t" r="r" b="b"/>
            <a:pathLst>
              <a:path w="24546" h="551" extrusionOk="0">
                <a:moveTo>
                  <a:pt x="0" y="551"/>
                </a:moveTo>
                <a:cubicBezTo>
                  <a:pt x="8133" y="-353"/>
                  <a:pt x="16363" y="137"/>
                  <a:pt x="24546" y="137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8" name="Google Shape;318;p50">
            <a:extLst>
              <a:ext uri="{FF2B5EF4-FFF2-40B4-BE49-F238E27FC236}">
                <a16:creationId xmlns:a16="http://schemas.microsoft.com/office/drawing/2014/main" id="{657469F1-6A58-EF43-99B3-00F1E2E6C8F3}"/>
              </a:ext>
            </a:extLst>
          </p:cNvPr>
          <p:cNvSpPr/>
          <p:nvPr/>
        </p:nvSpPr>
        <p:spPr>
          <a:xfrm>
            <a:off x="1889900" y="4413504"/>
            <a:ext cx="992850" cy="102600"/>
          </a:xfrm>
          <a:custGeom>
            <a:avLst/>
            <a:gdLst/>
            <a:ahLst/>
            <a:cxnLst/>
            <a:rect l="l" t="t" r="r" b="b"/>
            <a:pathLst>
              <a:path w="39714" h="4104" extrusionOk="0">
                <a:moveTo>
                  <a:pt x="0" y="4104"/>
                </a:moveTo>
                <a:cubicBezTo>
                  <a:pt x="11382" y="-2730"/>
                  <a:pt x="26437" y="1070"/>
                  <a:pt x="39714" y="1070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319" name="Google Shape;319;p50">
            <a:extLst>
              <a:ext uri="{FF2B5EF4-FFF2-40B4-BE49-F238E27FC236}">
                <a16:creationId xmlns:a16="http://schemas.microsoft.com/office/drawing/2014/main" id="{5C109663-7040-84AD-887F-00A7BC8D5FB2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76" t="16970" r="8892" b="21025"/>
          <a:stretch/>
        </p:blipFill>
        <p:spPr>
          <a:xfrm>
            <a:off x="7982857" y="2022889"/>
            <a:ext cx="593168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0">
            <a:extLst>
              <a:ext uri="{FF2B5EF4-FFF2-40B4-BE49-F238E27FC236}">
                <a16:creationId xmlns:a16="http://schemas.microsoft.com/office/drawing/2014/main" id="{B69A54FE-06B0-C94B-6E41-4DA853274B45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9175" y="1464294"/>
            <a:ext cx="2036850" cy="8460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495;p63">
            <a:extLst>
              <a:ext uri="{FF2B5EF4-FFF2-40B4-BE49-F238E27FC236}">
                <a16:creationId xmlns:a16="http://schemas.microsoft.com/office/drawing/2014/main" id="{C1F09D17-0BDE-8661-F962-4341A74B052D}"/>
              </a:ext>
            </a:extLst>
          </p:cNvPr>
          <p:cNvGrpSpPr/>
          <p:nvPr/>
        </p:nvGrpSpPr>
        <p:grpSpPr>
          <a:xfrm>
            <a:off x="6079197" y="2462685"/>
            <a:ext cx="1718182" cy="1741552"/>
            <a:chOff x="-331425" y="1579700"/>
            <a:chExt cx="1880250" cy="1905825"/>
          </a:xfrm>
        </p:grpSpPr>
        <p:sp>
          <p:nvSpPr>
            <p:cNvPr id="3" name="Google Shape;496;p63">
              <a:extLst>
                <a:ext uri="{FF2B5EF4-FFF2-40B4-BE49-F238E27FC236}">
                  <a16:creationId xmlns:a16="http://schemas.microsoft.com/office/drawing/2014/main" id="{AD65B4F2-2008-1698-8F74-67DCD47E30A1}"/>
                </a:ext>
              </a:extLst>
            </p:cNvPr>
            <p:cNvSpPr/>
            <p:nvPr/>
          </p:nvSpPr>
          <p:spPr>
            <a:xfrm>
              <a:off x="-72650" y="1864050"/>
              <a:ext cx="1621475" cy="1621475"/>
            </a:xfrm>
            <a:custGeom>
              <a:avLst/>
              <a:gdLst/>
              <a:ahLst/>
              <a:cxnLst/>
              <a:rect l="l" t="t" r="r" b="b"/>
              <a:pathLst>
                <a:path w="64859" h="64859" extrusionOk="0">
                  <a:moveTo>
                    <a:pt x="7060" y="1"/>
                  </a:moveTo>
                  <a:lnTo>
                    <a:pt x="1" y="57794"/>
                  </a:lnTo>
                  <a:lnTo>
                    <a:pt x="57800" y="64858"/>
                  </a:lnTo>
                  <a:lnTo>
                    <a:pt x="64858" y="7060"/>
                  </a:lnTo>
                  <a:lnTo>
                    <a:pt x="58170" y="6238"/>
                  </a:lnTo>
                  <a:lnTo>
                    <a:pt x="58170" y="6238"/>
                  </a:lnTo>
                  <a:cubicBezTo>
                    <a:pt x="59249" y="7937"/>
                    <a:pt x="58324" y="10802"/>
                    <a:pt x="55874" y="10802"/>
                  </a:cubicBezTo>
                  <a:cubicBezTo>
                    <a:pt x="55742" y="10802"/>
                    <a:pt x="55605" y="10794"/>
                    <a:pt x="55465" y="10777"/>
                  </a:cubicBezTo>
                  <a:cubicBezTo>
                    <a:pt x="52716" y="10439"/>
                    <a:pt x="52395" y="7185"/>
                    <a:pt x="53935" y="5721"/>
                  </a:cubicBezTo>
                  <a:lnTo>
                    <a:pt x="48068" y="5008"/>
                  </a:lnTo>
                  <a:lnTo>
                    <a:pt x="48068" y="5008"/>
                  </a:lnTo>
                  <a:cubicBezTo>
                    <a:pt x="48897" y="6661"/>
                    <a:pt x="47978" y="9180"/>
                    <a:pt x="45724" y="9180"/>
                  </a:cubicBezTo>
                  <a:cubicBezTo>
                    <a:pt x="45596" y="9180"/>
                    <a:pt x="45463" y="9172"/>
                    <a:pt x="45325" y="9155"/>
                  </a:cubicBezTo>
                  <a:cubicBezTo>
                    <a:pt x="42784" y="8845"/>
                    <a:pt x="42397" y="5955"/>
                    <a:pt x="43671" y="4464"/>
                  </a:cubicBezTo>
                  <a:lnTo>
                    <a:pt x="37369" y="3702"/>
                  </a:lnTo>
                  <a:lnTo>
                    <a:pt x="37369" y="3702"/>
                  </a:lnTo>
                  <a:cubicBezTo>
                    <a:pt x="37603" y="3974"/>
                    <a:pt x="37782" y="4284"/>
                    <a:pt x="37907" y="4621"/>
                  </a:cubicBezTo>
                  <a:cubicBezTo>
                    <a:pt x="38098" y="5062"/>
                    <a:pt x="38169" y="5547"/>
                    <a:pt x="38109" y="6026"/>
                  </a:cubicBezTo>
                  <a:lnTo>
                    <a:pt x="37929" y="6728"/>
                  </a:lnTo>
                  <a:cubicBezTo>
                    <a:pt x="37487" y="7799"/>
                    <a:pt x="36466" y="8409"/>
                    <a:pt x="35415" y="8409"/>
                  </a:cubicBezTo>
                  <a:cubicBezTo>
                    <a:pt x="34849" y="8409"/>
                    <a:pt x="34274" y="8232"/>
                    <a:pt x="33777" y="7854"/>
                  </a:cubicBezTo>
                  <a:cubicBezTo>
                    <a:pt x="33472" y="7647"/>
                    <a:pt x="33211" y="7392"/>
                    <a:pt x="32998" y="7092"/>
                  </a:cubicBezTo>
                  <a:cubicBezTo>
                    <a:pt x="32558" y="6494"/>
                    <a:pt x="32340" y="5802"/>
                    <a:pt x="32432" y="5051"/>
                  </a:cubicBezTo>
                  <a:cubicBezTo>
                    <a:pt x="32519" y="4333"/>
                    <a:pt x="32884" y="3674"/>
                    <a:pt x="33450" y="3223"/>
                  </a:cubicBezTo>
                  <a:lnTo>
                    <a:pt x="26761" y="2406"/>
                  </a:lnTo>
                  <a:lnTo>
                    <a:pt x="26761" y="2406"/>
                  </a:lnTo>
                  <a:cubicBezTo>
                    <a:pt x="27618" y="4006"/>
                    <a:pt x="26733" y="6506"/>
                    <a:pt x="24519" y="6506"/>
                  </a:cubicBezTo>
                  <a:cubicBezTo>
                    <a:pt x="24398" y="6506"/>
                    <a:pt x="24273" y="6498"/>
                    <a:pt x="24144" y="6483"/>
                  </a:cubicBezTo>
                  <a:cubicBezTo>
                    <a:pt x="21662" y="6178"/>
                    <a:pt x="21303" y="3315"/>
                    <a:pt x="22587" y="1895"/>
                  </a:cubicBezTo>
                  <a:lnTo>
                    <a:pt x="17493" y="1274"/>
                  </a:lnTo>
                  <a:lnTo>
                    <a:pt x="17493" y="1274"/>
                  </a:lnTo>
                  <a:cubicBezTo>
                    <a:pt x="17536" y="1405"/>
                    <a:pt x="17564" y="1541"/>
                    <a:pt x="17585" y="1677"/>
                  </a:cubicBezTo>
                  <a:cubicBezTo>
                    <a:pt x="17607" y="2194"/>
                    <a:pt x="17651" y="2787"/>
                    <a:pt x="17389" y="3266"/>
                  </a:cubicBezTo>
                  <a:cubicBezTo>
                    <a:pt x="17134" y="3729"/>
                    <a:pt x="16927" y="4164"/>
                    <a:pt x="16464" y="4469"/>
                  </a:cubicBezTo>
                  <a:cubicBezTo>
                    <a:pt x="16002" y="4779"/>
                    <a:pt x="15577" y="5030"/>
                    <a:pt x="15011" y="5089"/>
                  </a:cubicBezTo>
                  <a:cubicBezTo>
                    <a:pt x="14876" y="5109"/>
                    <a:pt x="14739" y="5118"/>
                    <a:pt x="14603" y="5118"/>
                  </a:cubicBezTo>
                  <a:cubicBezTo>
                    <a:pt x="14237" y="5118"/>
                    <a:pt x="13872" y="5049"/>
                    <a:pt x="13531" y="4910"/>
                  </a:cubicBezTo>
                  <a:cubicBezTo>
                    <a:pt x="11838" y="4213"/>
                    <a:pt x="11256" y="2112"/>
                    <a:pt x="12355" y="648"/>
                  </a:cubicBezTo>
                  <a:lnTo>
                    <a:pt x="7060" y="1"/>
                  </a:ln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97;p63">
              <a:extLst>
                <a:ext uri="{FF2B5EF4-FFF2-40B4-BE49-F238E27FC236}">
                  <a16:creationId xmlns:a16="http://schemas.microsoft.com/office/drawing/2014/main" id="{3E8C522A-E9B0-2846-6011-D3CA2CBCE85C}"/>
                </a:ext>
              </a:extLst>
            </p:cNvPr>
            <p:cNvSpPr/>
            <p:nvPr/>
          </p:nvSpPr>
          <p:spPr>
            <a:xfrm>
              <a:off x="-82425" y="1854000"/>
              <a:ext cx="1621450" cy="1621725"/>
            </a:xfrm>
            <a:custGeom>
              <a:avLst/>
              <a:gdLst/>
              <a:ahLst/>
              <a:cxnLst/>
              <a:rect l="l" t="t" r="r" b="b"/>
              <a:pathLst>
                <a:path w="64858" h="64869" extrusionOk="0">
                  <a:moveTo>
                    <a:pt x="7064" y="0"/>
                  </a:moveTo>
                  <a:lnTo>
                    <a:pt x="0" y="57810"/>
                  </a:lnTo>
                  <a:lnTo>
                    <a:pt x="57799" y="64868"/>
                  </a:lnTo>
                  <a:lnTo>
                    <a:pt x="64857" y="7064"/>
                  </a:lnTo>
                  <a:lnTo>
                    <a:pt x="58169" y="6248"/>
                  </a:lnTo>
                  <a:lnTo>
                    <a:pt x="58169" y="6248"/>
                  </a:lnTo>
                  <a:cubicBezTo>
                    <a:pt x="59248" y="7947"/>
                    <a:pt x="58323" y="10812"/>
                    <a:pt x="55873" y="10812"/>
                  </a:cubicBezTo>
                  <a:cubicBezTo>
                    <a:pt x="55741" y="10812"/>
                    <a:pt x="55605" y="10804"/>
                    <a:pt x="55464" y="10787"/>
                  </a:cubicBezTo>
                  <a:cubicBezTo>
                    <a:pt x="52715" y="10449"/>
                    <a:pt x="52394" y="7195"/>
                    <a:pt x="53935" y="5731"/>
                  </a:cubicBezTo>
                  <a:lnTo>
                    <a:pt x="48068" y="5018"/>
                  </a:lnTo>
                  <a:lnTo>
                    <a:pt x="48068" y="5018"/>
                  </a:lnTo>
                  <a:cubicBezTo>
                    <a:pt x="48897" y="6671"/>
                    <a:pt x="47982" y="9190"/>
                    <a:pt x="45724" y="9190"/>
                  </a:cubicBezTo>
                  <a:cubicBezTo>
                    <a:pt x="45595" y="9190"/>
                    <a:pt x="45462" y="9182"/>
                    <a:pt x="45325" y="9165"/>
                  </a:cubicBezTo>
                  <a:cubicBezTo>
                    <a:pt x="42783" y="8849"/>
                    <a:pt x="42397" y="5965"/>
                    <a:pt x="43670" y="4474"/>
                  </a:cubicBezTo>
                  <a:lnTo>
                    <a:pt x="37368" y="3701"/>
                  </a:lnTo>
                  <a:lnTo>
                    <a:pt x="37368" y="3701"/>
                  </a:lnTo>
                  <a:cubicBezTo>
                    <a:pt x="37602" y="3973"/>
                    <a:pt x="37781" y="4289"/>
                    <a:pt x="37907" y="4621"/>
                  </a:cubicBezTo>
                  <a:cubicBezTo>
                    <a:pt x="38097" y="5061"/>
                    <a:pt x="38168" y="5551"/>
                    <a:pt x="38108" y="6025"/>
                  </a:cubicBezTo>
                  <a:cubicBezTo>
                    <a:pt x="38048" y="6264"/>
                    <a:pt x="37988" y="6498"/>
                    <a:pt x="37928" y="6732"/>
                  </a:cubicBezTo>
                  <a:cubicBezTo>
                    <a:pt x="37486" y="7801"/>
                    <a:pt x="36463" y="8410"/>
                    <a:pt x="35412" y="8410"/>
                  </a:cubicBezTo>
                  <a:cubicBezTo>
                    <a:pt x="34846" y="8410"/>
                    <a:pt x="34272" y="8234"/>
                    <a:pt x="33776" y="7859"/>
                  </a:cubicBezTo>
                  <a:cubicBezTo>
                    <a:pt x="33471" y="7652"/>
                    <a:pt x="33210" y="7396"/>
                    <a:pt x="32998" y="7097"/>
                  </a:cubicBezTo>
                  <a:cubicBezTo>
                    <a:pt x="32557" y="6498"/>
                    <a:pt x="32339" y="5802"/>
                    <a:pt x="32432" y="5056"/>
                  </a:cubicBezTo>
                  <a:cubicBezTo>
                    <a:pt x="32519" y="4332"/>
                    <a:pt x="32889" y="3679"/>
                    <a:pt x="33455" y="3222"/>
                  </a:cubicBezTo>
                  <a:lnTo>
                    <a:pt x="26766" y="2406"/>
                  </a:lnTo>
                  <a:lnTo>
                    <a:pt x="26766" y="2406"/>
                  </a:lnTo>
                  <a:cubicBezTo>
                    <a:pt x="27623" y="4005"/>
                    <a:pt x="26737" y="6505"/>
                    <a:pt x="24523" y="6505"/>
                  </a:cubicBezTo>
                  <a:cubicBezTo>
                    <a:pt x="24402" y="6505"/>
                    <a:pt x="24277" y="6497"/>
                    <a:pt x="24148" y="6482"/>
                  </a:cubicBezTo>
                  <a:cubicBezTo>
                    <a:pt x="21666" y="6177"/>
                    <a:pt x="21307" y="3320"/>
                    <a:pt x="22592" y="1899"/>
                  </a:cubicBezTo>
                  <a:lnTo>
                    <a:pt x="17497" y="1274"/>
                  </a:lnTo>
                  <a:lnTo>
                    <a:pt x="17497" y="1274"/>
                  </a:lnTo>
                  <a:cubicBezTo>
                    <a:pt x="17541" y="1410"/>
                    <a:pt x="17568" y="1540"/>
                    <a:pt x="17590" y="1676"/>
                  </a:cubicBezTo>
                  <a:cubicBezTo>
                    <a:pt x="17612" y="2193"/>
                    <a:pt x="17655" y="2787"/>
                    <a:pt x="17394" y="3265"/>
                  </a:cubicBezTo>
                  <a:cubicBezTo>
                    <a:pt x="17138" y="3728"/>
                    <a:pt x="16931" y="4163"/>
                    <a:pt x="16469" y="4474"/>
                  </a:cubicBezTo>
                  <a:cubicBezTo>
                    <a:pt x="16006" y="4778"/>
                    <a:pt x="15582" y="5029"/>
                    <a:pt x="15016" y="5089"/>
                  </a:cubicBezTo>
                  <a:cubicBezTo>
                    <a:pt x="14879" y="5110"/>
                    <a:pt x="14741" y="5120"/>
                    <a:pt x="14604" y="5120"/>
                  </a:cubicBezTo>
                  <a:cubicBezTo>
                    <a:pt x="14238" y="5120"/>
                    <a:pt x="13875" y="5047"/>
                    <a:pt x="13535" y="4909"/>
                  </a:cubicBezTo>
                  <a:cubicBezTo>
                    <a:pt x="11843" y="4218"/>
                    <a:pt x="11260" y="2112"/>
                    <a:pt x="12360" y="648"/>
                  </a:cubicBezTo>
                  <a:lnTo>
                    <a:pt x="70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2863" dist="38100" dir="21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98;p63">
              <a:extLst>
                <a:ext uri="{FF2B5EF4-FFF2-40B4-BE49-F238E27FC236}">
                  <a16:creationId xmlns:a16="http://schemas.microsoft.com/office/drawing/2014/main" id="{7A7E7C2D-ED24-607F-5DCF-F25052899538}"/>
                </a:ext>
              </a:extLst>
            </p:cNvPr>
            <p:cNvSpPr/>
            <p:nvPr/>
          </p:nvSpPr>
          <p:spPr>
            <a:xfrm>
              <a:off x="-331425" y="1579700"/>
              <a:ext cx="1101300" cy="649025"/>
            </a:xfrm>
            <a:custGeom>
              <a:avLst/>
              <a:gdLst/>
              <a:ahLst/>
              <a:cxnLst/>
              <a:rect l="l" t="t" r="r" b="b"/>
              <a:pathLst>
                <a:path w="44052" h="25961" extrusionOk="0">
                  <a:moveTo>
                    <a:pt x="40035" y="0"/>
                  </a:moveTo>
                  <a:lnTo>
                    <a:pt x="0" y="15402"/>
                  </a:lnTo>
                  <a:cubicBezTo>
                    <a:pt x="0" y="15402"/>
                    <a:pt x="1513" y="15761"/>
                    <a:pt x="1873" y="16638"/>
                  </a:cubicBezTo>
                  <a:cubicBezTo>
                    <a:pt x="2237" y="17514"/>
                    <a:pt x="1524" y="18526"/>
                    <a:pt x="1524" y="18526"/>
                  </a:cubicBezTo>
                  <a:cubicBezTo>
                    <a:pt x="1524" y="18526"/>
                    <a:pt x="2999" y="18885"/>
                    <a:pt x="3380" y="19816"/>
                  </a:cubicBezTo>
                  <a:cubicBezTo>
                    <a:pt x="3767" y="20752"/>
                    <a:pt x="2885" y="22439"/>
                    <a:pt x="2885" y="22439"/>
                  </a:cubicBezTo>
                  <a:cubicBezTo>
                    <a:pt x="2885" y="22439"/>
                    <a:pt x="4447" y="23011"/>
                    <a:pt x="4703" y="23631"/>
                  </a:cubicBezTo>
                  <a:cubicBezTo>
                    <a:pt x="4958" y="24252"/>
                    <a:pt x="4327" y="25960"/>
                    <a:pt x="4327" y="25960"/>
                  </a:cubicBezTo>
                  <a:lnTo>
                    <a:pt x="44051" y="10684"/>
                  </a:lnTo>
                  <a:cubicBezTo>
                    <a:pt x="41510" y="9791"/>
                    <a:pt x="42609" y="7168"/>
                    <a:pt x="42609" y="7168"/>
                  </a:cubicBezTo>
                  <a:cubicBezTo>
                    <a:pt x="42609" y="7168"/>
                    <a:pt x="41521" y="6466"/>
                    <a:pt x="41047" y="5753"/>
                  </a:cubicBezTo>
                  <a:cubicBezTo>
                    <a:pt x="40574" y="5040"/>
                    <a:pt x="41434" y="3418"/>
                    <a:pt x="41434" y="3418"/>
                  </a:cubicBezTo>
                  <a:cubicBezTo>
                    <a:pt x="41434" y="3418"/>
                    <a:pt x="39806" y="2993"/>
                    <a:pt x="39491" y="2221"/>
                  </a:cubicBezTo>
                  <a:cubicBezTo>
                    <a:pt x="39175" y="1442"/>
                    <a:pt x="40035" y="0"/>
                    <a:pt x="40035" y="0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315;p50">
            <a:extLst>
              <a:ext uri="{FF2B5EF4-FFF2-40B4-BE49-F238E27FC236}">
                <a16:creationId xmlns:a16="http://schemas.microsoft.com/office/drawing/2014/main" id="{498E3292-19EB-2C23-1719-DE554F026BE2}"/>
              </a:ext>
            </a:extLst>
          </p:cNvPr>
          <p:cNvSpPr txBox="1">
            <a:spLocks/>
          </p:cNvSpPr>
          <p:nvPr/>
        </p:nvSpPr>
        <p:spPr>
          <a:xfrm rot="434579">
            <a:off x="6321532" y="3115302"/>
            <a:ext cx="1427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None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marL="0" indent="0"/>
            <a:r>
              <a:rPr lang="en-US" dirty="0"/>
              <a:t>AC4150E </a:t>
            </a:r>
          </a:p>
          <a:p>
            <a:pPr marL="0" indent="0"/>
            <a:r>
              <a:rPr lang="en-US" dirty="0"/>
              <a:t>-</a:t>
            </a:r>
          </a:p>
          <a:p>
            <a:pPr marL="0" indent="0"/>
            <a:r>
              <a:rPr lang="en-US" dirty="0"/>
              <a:t>152296</a:t>
            </a:r>
          </a:p>
        </p:txBody>
      </p:sp>
      <p:pic>
        <p:nvPicPr>
          <p:cNvPr id="9" name="Google Shape;665;p71">
            <a:extLst>
              <a:ext uri="{FF2B5EF4-FFF2-40B4-BE49-F238E27FC236}">
                <a16:creationId xmlns:a16="http://schemas.microsoft.com/office/drawing/2014/main" id="{2476BDEB-3842-4137-AA53-F617CD49E9EF}"/>
              </a:ext>
            </a:extLst>
          </p:cNvPr>
          <p:cNvPicPr preferRelativeResize="0"/>
          <p:nvPr/>
        </p:nvPicPr>
        <p:blipFill>
          <a:blip r:embed="rId6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716674" flipH="1">
            <a:off x="5607390" y="3416617"/>
            <a:ext cx="677179" cy="30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81;p88">
            <a:extLst>
              <a:ext uri="{FF2B5EF4-FFF2-40B4-BE49-F238E27FC236}">
                <a16:creationId xmlns:a16="http://schemas.microsoft.com/office/drawing/2014/main" id="{BD750A61-5C47-EFD3-04AC-8E4CBDABECD7}"/>
              </a:ext>
            </a:extLst>
          </p:cNvPr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700" y="774756"/>
            <a:ext cx="757045" cy="8235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338BC81-F818-12E7-70EE-724E36C06CCF}"/>
              </a:ext>
            </a:extLst>
          </p:cNvPr>
          <p:cNvGrpSpPr>
            <a:grpSpLocks/>
          </p:cNvGrpSpPr>
          <p:nvPr/>
        </p:nvGrpSpPr>
        <p:grpSpPr>
          <a:xfrm rot="888488">
            <a:off x="3538963" y="541355"/>
            <a:ext cx="2118324" cy="2476674"/>
            <a:chOff x="3701162" y="534134"/>
            <a:chExt cx="2118324" cy="2476674"/>
          </a:xfrm>
        </p:grpSpPr>
        <p:pic>
          <p:nvPicPr>
            <p:cNvPr id="20" name="Google Shape;1777;p113">
              <a:extLst>
                <a:ext uri="{FF2B5EF4-FFF2-40B4-BE49-F238E27FC236}">
                  <a16:creationId xmlns:a16="http://schemas.microsoft.com/office/drawing/2014/main" id="{89E42268-CD06-B905-27E3-20913866416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1162" y="534134"/>
              <a:ext cx="2118324" cy="24766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29FDFDC-8A6B-3496-0190-54ACFB0102F6}"/>
                </a:ext>
              </a:extLst>
            </p:cNvPr>
            <p:cNvGrpSpPr>
              <a:grpSpLocks/>
            </p:cNvGrpSpPr>
            <p:nvPr/>
          </p:nvGrpSpPr>
          <p:grpSpPr>
            <a:xfrm>
              <a:off x="4193564" y="1526601"/>
              <a:ext cx="786064" cy="668899"/>
              <a:chOff x="5028722" y="1761141"/>
              <a:chExt cx="786064" cy="668899"/>
            </a:xfrm>
          </p:grpSpPr>
          <p:pic>
            <p:nvPicPr>
              <p:cNvPr id="22" name="Google Shape;404;p57">
                <a:extLst>
                  <a:ext uri="{FF2B5EF4-FFF2-40B4-BE49-F238E27FC236}">
                    <a16:creationId xmlns:a16="http://schemas.microsoft.com/office/drawing/2014/main" id="{9223B603-7F62-3463-6E3E-68893F814B8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9" cstate="screen">
                <a:alphaModFix/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46636" y="1761141"/>
                <a:ext cx="568150" cy="6201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404;p57">
                <a:extLst>
                  <a:ext uri="{FF2B5EF4-FFF2-40B4-BE49-F238E27FC236}">
                    <a16:creationId xmlns:a16="http://schemas.microsoft.com/office/drawing/2014/main" id="{1A6A7923-E649-3258-0956-C3F807FC0F27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0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28722" y="1935939"/>
                <a:ext cx="452652" cy="4941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F82925-1621-9E7D-9FE9-D052A423770E}"/>
              </a:ext>
            </a:extLst>
          </p:cNvPr>
          <p:cNvGrpSpPr/>
          <p:nvPr/>
        </p:nvGrpSpPr>
        <p:grpSpPr>
          <a:xfrm rot="21416244">
            <a:off x="1543729" y="486719"/>
            <a:ext cx="2710552" cy="3222702"/>
            <a:chOff x="1517166" y="399586"/>
            <a:chExt cx="2710552" cy="3222702"/>
          </a:xfrm>
        </p:grpSpPr>
        <p:pic>
          <p:nvPicPr>
            <p:cNvPr id="10" name="Google Shape;1777;p113">
              <a:extLst>
                <a:ext uri="{FF2B5EF4-FFF2-40B4-BE49-F238E27FC236}">
                  <a16:creationId xmlns:a16="http://schemas.microsoft.com/office/drawing/2014/main" id="{2E92B9FB-E62B-C313-0495-A51854C1000A}"/>
                </a:ext>
              </a:extLst>
            </p:cNvPr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945752">
              <a:off x="1517166" y="399586"/>
              <a:ext cx="2574424" cy="32227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422;p59">
              <a:extLst>
                <a:ext uri="{FF2B5EF4-FFF2-40B4-BE49-F238E27FC236}">
                  <a16:creationId xmlns:a16="http://schemas.microsoft.com/office/drawing/2014/main" id="{603CF58A-5698-8282-0159-5CFD2F75FB29}"/>
                </a:ext>
              </a:extLst>
            </p:cNvPr>
            <p:cNvSpPr txBox="1">
              <a:spLocks/>
            </p:cNvSpPr>
            <p:nvPr/>
          </p:nvSpPr>
          <p:spPr>
            <a:xfrm rot="20890288">
              <a:off x="1665568" y="1830623"/>
              <a:ext cx="2562150" cy="972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Concert One"/>
                <a:buNone/>
                <a:defRPr sz="6000" b="1" i="0" u="none" strike="noStrike" cap="none">
                  <a:solidFill>
                    <a:schemeClr val="accent2"/>
                  </a:solidFill>
                  <a:latin typeface="Concert One"/>
                  <a:ea typeface="Concert One"/>
                  <a:cs typeface="Concert One"/>
                  <a:sym typeface="Concert One"/>
                </a:defRPr>
              </a:lvl1pPr>
              <a:lvl2pPr marR="0" lvl="1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US" dirty="0"/>
                <a:t>Thanks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D849DC-C983-763C-934E-ABF0DF644957}"/>
              </a:ext>
            </a:extLst>
          </p:cNvPr>
          <p:cNvGrpSpPr/>
          <p:nvPr/>
        </p:nvGrpSpPr>
        <p:grpSpPr>
          <a:xfrm rot="21296561">
            <a:off x="3527893" y="2193360"/>
            <a:ext cx="2218045" cy="2776581"/>
            <a:chOff x="3423541" y="2014022"/>
            <a:chExt cx="2218045" cy="2776581"/>
          </a:xfrm>
        </p:grpSpPr>
        <p:pic>
          <p:nvPicPr>
            <p:cNvPr id="13" name="Google Shape;1777;p113">
              <a:extLst>
                <a:ext uri="{FF2B5EF4-FFF2-40B4-BE49-F238E27FC236}">
                  <a16:creationId xmlns:a16="http://schemas.microsoft.com/office/drawing/2014/main" id="{645E255D-556B-BBE1-F744-3724DE5CED01}"/>
                </a:ext>
              </a:extLst>
            </p:cNvPr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67291">
              <a:off x="3423541" y="2014022"/>
              <a:ext cx="2218045" cy="27765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422;p59">
              <a:extLst>
                <a:ext uri="{FF2B5EF4-FFF2-40B4-BE49-F238E27FC236}">
                  <a16:creationId xmlns:a16="http://schemas.microsoft.com/office/drawing/2014/main" id="{3340D080-1EE7-A752-C406-6CD9651A2F4A}"/>
                </a:ext>
              </a:extLst>
            </p:cNvPr>
            <p:cNvSpPr txBox="1">
              <a:spLocks/>
            </p:cNvSpPr>
            <p:nvPr/>
          </p:nvSpPr>
          <p:spPr>
            <a:xfrm rot="411827">
              <a:off x="3822057" y="3242891"/>
              <a:ext cx="1623424" cy="998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Concert One"/>
                <a:buNone/>
                <a:defRPr sz="6000" b="1" i="0" u="none" strike="noStrike" cap="none">
                  <a:solidFill>
                    <a:schemeClr val="accent2"/>
                  </a:solidFill>
                  <a:latin typeface="Concert One"/>
                  <a:ea typeface="Concert One"/>
                  <a:cs typeface="Concert One"/>
                  <a:sym typeface="Concert One"/>
                </a:defRPr>
              </a:lvl1pPr>
              <a:lvl2pPr marR="0" lvl="1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US" dirty="0"/>
                <a:t>For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81479D-B079-0082-78F8-47AB9A125200}"/>
              </a:ext>
            </a:extLst>
          </p:cNvPr>
          <p:cNvGrpSpPr/>
          <p:nvPr/>
        </p:nvGrpSpPr>
        <p:grpSpPr>
          <a:xfrm>
            <a:off x="4844001" y="479959"/>
            <a:ext cx="3820728" cy="3553769"/>
            <a:chOff x="4878526" y="466311"/>
            <a:chExt cx="3820728" cy="3553769"/>
          </a:xfrm>
        </p:grpSpPr>
        <p:pic>
          <p:nvPicPr>
            <p:cNvPr id="15" name="Google Shape;1777;p113">
              <a:extLst>
                <a:ext uri="{FF2B5EF4-FFF2-40B4-BE49-F238E27FC236}">
                  <a16:creationId xmlns:a16="http://schemas.microsoft.com/office/drawing/2014/main" id="{C759044F-66CF-F0BA-AE27-A988E5E174B6}"/>
                </a:ext>
              </a:extLst>
            </p:cNvPr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945752">
              <a:off x="4878526" y="466311"/>
              <a:ext cx="3683628" cy="355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422;p59">
              <a:extLst>
                <a:ext uri="{FF2B5EF4-FFF2-40B4-BE49-F238E27FC236}">
                  <a16:creationId xmlns:a16="http://schemas.microsoft.com/office/drawing/2014/main" id="{C13B7223-6824-1961-3ECB-765A69C0DA2C}"/>
                </a:ext>
              </a:extLst>
            </p:cNvPr>
            <p:cNvSpPr txBox="1">
              <a:spLocks/>
            </p:cNvSpPr>
            <p:nvPr/>
          </p:nvSpPr>
          <p:spPr>
            <a:xfrm rot="20890288">
              <a:off x="5112297" y="2105651"/>
              <a:ext cx="3586957" cy="972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Concert One"/>
                <a:buNone/>
                <a:defRPr sz="6000" b="1" i="0" u="none" strike="noStrike" cap="none">
                  <a:solidFill>
                    <a:schemeClr val="accent2"/>
                  </a:solidFill>
                  <a:latin typeface="Concert One"/>
                  <a:ea typeface="Concert One"/>
                  <a:cs typeface="Concert One"/>
                  <a:sym typeface="Concert One"/>
                </a:defRPr>
              </a:lvl1pPr>
              <a:lvl2pPr marR="0" lvl="1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US" dirty="0"/>
                <a:t>Listening!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626913B-CADD-1AE3-F5BB-D45A1D31B072}"/>
              </a:ext>
            </a:extLst>
          </p:cNvPr>
          <p:cNvGrpSpPr/>
          <p:nvPr/>
        </p:nvGrpSpPr>
        <p:grpSpPr>
          <a:xfrm>
            <a:off x="5107456" y="582738"/>
            <a:ext cx="1215850" cy="1525856"/>
            <a:chOff x="5107456" y="582738"/>
            <a:chExt cx="1215850" cy="1525856"/>
          </a:xfrm>
        </p:grpSpPr>
        <p:pic>
          <p:nvPicPr>
            <p:cNvPr id="25" name="Google Shape;1777;p113">
              <a:extLst>
                <a:ext uri="{FF2B5EF4-FFF2-40B4-BE49-F238E27FC236}">
                  <a16:creationId xmlns:a16="http://schemas.microsoft.com/office/drawing/2014/main" id="{AB29E2A2-DC79-E89B-E5CE-84F0F16A07A0}"/>
                </a:ext>
              </a:extLst>
            </p:cNvPr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7456" y="582738"/>
              <a:ext cx="1215850" cy="1522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9DF748BE-C0D5-2D06-866C-F264A7B013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9160189">
              <a:off x="5124399" y="949173"/>
              <a:ext cx="1159421" cy="1159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4950011-8C51-8AC1-007C-116EE6514FC6}"/>
              </a:ext>
            </a:extLst>
          </p:cNvPr>
          <p:cNvGrpSpPr/>
          <p:nvPr/>
        </p:nvGrpSpPr>
        <p:grpSpPr>
          <a:xfrm>
            <a:off x="2563435" y="975197"/>
            <a:ext cx="3710017" cy="3392763"/>
            <a:chOff x="2563435" y="975197"/>
            <a:chExt cx="3710017" cy="3392763"/>
          </a:xfrm>
        </p:grpSpPr>
        <p:grpSp>
          <p:nvGrpSpPr>
            <p:cNvPr id="29" name="Google Shape;495;p63">
              <a:extLst>
                <a:ext uri="{FF2B5EF4-FFF2-40B4-BE49-F238E27FC236}">
                  <a16:creationId xmlns:a16="http://schemas.microsoft.com/office/drawing/2014/main" id="{EE2BF128-8052-D903-BCD8-DBD92732C6EF}"/>
                </a:ext>
              </a:extLst>
            </p:cNvPr>
            <p:cNvGrpSpPr/>
            <p:nvPr/>
          </p:nvGrpSpPr>
          <p:grpSpPr>
            <a:xfrm>
              <a:off x="2563435" y="975197"/>
              <a:ext cx="3710017" cy="3392763"/>
              <a:chOff x="-331425" y="1579700"/>
              <a:chExt cx="1880250" cy="1905825"/>
            </a:xfrm>
          </p:grpSpPr>
          <p:sp>
            <p:nvSpPr>
              <p:cNvPr id="31" name="Google Shape;496;p63">
                <a:extLst>
                  <a:ext uri="{FF2B5EF4-FFF2-40B4-BE49-F238E27FC236}">
                    <a16:creationId xmlns:a16="http://schemas.microsoft.com/office/drawing/2014/main" id="{0E00B217-1639-8C48-5DBA-B1B419C2337B}"/>
                  </a:ext>
                </a:extLst>
              </p:cNvPr>
              <p:cNvSpPr/>
              <p:nvPr/>
            </p:nvSpPr>
            <p:spPr>
              <a:xfrm>
                <a:off x="-72650" y="1864050"/>
                <a:ext cx="1621475" cy="1621475"/>
              </a:xfrm>
              <a:custGeom>
                <a:avLst/>
                <a:gdLst/>
                <a:ahLst/>
                <a:cxnLst/>
                <a:rect l="l" t="t" r="r" b="b"/>
                <a:pathLst>
                  <a:path w="64859" h="64859" extrusionOk="0">
                    <a:moveTo>
                      <a:pt x="7060" y="1"/>
                    </a:moveTo>
                    <a:lnTo>
                      <a:pt x="1" y="57794"/>
                    </a:lnTo>
                    <a:lnTo>
                      <a:pt x="57800" y="64858"/>
                    </a:lnTo>
                    <a:lnTo>
                      <a:pt x="64858" y="7060"/>
                    </a:lnTo>
                    <a:lnTo>
                      <a:pt x="58170" y="6238"/>
                    </a:lnTo>
                    <a:lnTo>
                      <a:pt x="58170" y="6238"/>
                    </a:lnTo>
                    <a:cubicBezTo>
                      <a:pt x="59249" y="7937"/>
                      <a:pt x="58324" y="10802"/>
                      <a:pt x="55874" y="10802"/>
                    </a:cubicBezTo>
                    <a:cubicBezTo>
                      <a:pt x="55742" y="10802"/>
                      <a:pt x="55605" y="10794"/>
                      <a:pt x="55465" y="10777"/>
                    </a:cubicBezTo>
                    <a:cubicBezTo>
                      <a:pt x="52716" y="10439"/>
                      <a:pt x="52395" y="7185"/>
                      <a:pt x="53935" y="5721"/>
                    </a:cubicBezTo>
                    <a:lnTo>
                      <a:pt x="48068" y="5008"/>
                    </a:lnTo>
                    <a:lnTo>
                      <a:pt x="48068" y="5008"/>
                    </a:lnTo>
                    <a:cubicBezTo>
                      <a:pt x="48897" y="6661"/>
                      <a:pt x="47978" y="9180"/>
                      <a:pt x="45724" y="9180"/>
                    </a:cubicBezTo>
                    <a:cubicBezTo>
                      <a:pt x="45596" y="9180"/>
                      <a:pt x="45463" y="9172"/>
                      <a:pt x="45325" y="9155"/>
                    </a:cubicBezTo>
                    <a:cubicBezTo>
                      <a:pt x="42784" y="8845"/>
                      <a:pt x="42397" y="5955"/>
                      <a:pt x="43671" y="4464"/>
                    </a:cubicBezTo>
                    <a:lnTo>
                      <a:pt x="37369" y="3702"/>
                    </a:lnTo>
                    <a:lnTo>
                      <a:pt x="37369" y="3702"/>
                    </a:lnTo>
                    <a:cubicBezTo>
                      <a:pt x="37603" y="3974"/>
                      <a:pt x="37782" y="4284"/>
                      <a:pt x="37907" y="4621"/>
                    </a:cubicBezTo>
                    <a:cubicBezTo>
                      <a:pt x="38098" y="5062"/>
                      <a:pt x="38169" y="5547"/>
                      <a:pt x="38109" y="6026"/>
                    </a:cubicBezTo>
                    <a:lnTo>
                      <a:pt x="37929" y="6728"/>
                    </a:lnTo>
                    <a:cubicBezTo>
                      <a:pt x="37487" y="7799"/>
                      <a:pt x="36466" y="8409"/>
                      <a:pt x="35415" y="8409"/>
                    </a:cubicBezTo>
                    <a:cubicBezTo>
                      <a:pt x="34849" y="8409"/>
                      <a:pt x="34274" y="8232"/>
                      <a:pt x="33777" y="7854"/>
                    </a:cubicBezTo>
                    <a:cubicBezTo>
                      <a:pt x="33472" y="7647"/>
                      <a:pt x="33211" y="7392"/>
                      <a:pt x="32998" y="7092"/>
                    </a:cubicBezTo>
                    <a:cubicBezTo>
                      <a:pt x="32558" y="6494"/>
                      <a:pt x="32340" y="5802"/>
                      <a:pt x="32432" y="5051"/>
                    </a:cubicBezTo>
                    <a:cubicBezTo>
                      <a:pt x="32519" y="4333"/>
                      <a:pt x="32884" y="3674"/>
                      <a:pt x="33450" y="3223"/>
                    </a:cubicBezTo>
                    <a:lnTo>
                      <a:pt x="26761" y="2406"/>
                    </a:lnTo>
                    <a:lnTo>
                      <a:pt x="26761" y="2406"/>
                    </a:lnTo>
                    <a:cubicBezTo>
                      <a:pt x="27618" y="4006"/>
                      <a:pt x="26733" y="6506"/>
                      <a:pt x="24519" y="6506"/>
                    </a:cubicBezTo>
                    <a:cubicBezTo>
                      <a:pt x="24398" y="6506"/>
                      <a:pt x="24273" y="6498"/>
                      <a:pt x="24144" y="6483"/>
                    </a:cubicBezTo>
                    <a:cubicBezTo>
                      <a:pt x="21662" y="6178"/>
                      <a:pt x="21303" y="3315"/>
                      <a:pt x="22587" y="1895"/>
                    </a:cubicBezTo>
                    <a:lnTo>
                      <a:pt x="17493" y="1274"/>
                    </a:lnTo>
                    <a:lnTo>
                      <a:pt x="17493" y="1274"/>
                    </a:lnTo>
                    <a:cubicBezTo>
                      <a:pt x="17536" y="1405"/>
                      <a:pt x="17564" y="1541"/>
                      <a:pt x="17585" y="1677"/>
                    </a:cubicBezTo>
                    <a:cubicBezTo>
                      <a:pt x="17607" y="2194"/>
                      <a:pt x="17651" y="2787"/>
                      <a:pt x="17389" y="3266"/>
                    </a:cubicBezTo>
                    <a:cubicBezTo>
                      <a:pt x="17134" y="3729"/>
                      <a:pt x="16927" y="4164"/>
                      <a:pt x="16464" y="4469"/>
                    </a:cubicBezTo>
                    <a:cubicBezTo>
                      <a:pt x="16002" y="4779"/>
                      <a:pt x="15577" y="5030"/>
                      <a:pt x="15011" y="5089"/>
                    </a:cubicBezTo>
                    <a:cubicBezTo>
                      <a:pt x="14876" y="5109"/>
                      <a:pt x="14739" y="5118"/>
                      <a:pt x="14603" y="5118"/>
                    </a:cubicBezTo>
                    <a:cubicBezTo>
                      <a:pt x="14237" y="5118"/>
                      <a:pt x="13872" y="5049"/>
                      <a:pt x="13531" y="4910"/>
                    </a:cubicBezTo>
                    <a:cubicBezTo>
                      <a:pt x="11838" y="4213"/>
                      <a:pt x="11256" y="2112"/>
                      <a:pt x="12355" y="648"/>
                    </a:cubicBezTo>
                    <a:lnTo>
                      <a:pt x="7060" y="1"/>
                    </a:ln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497;p63">
                <a:extLst>
                  <a:ext uri="{FF2B5EF4-FFF2-40B4-BE49-F238E27FC236}">
                    <a16:creationId xmlns:a16="http://schemas.microsoft.com/office/drawing/2014/main" id="{9FD0ED64-E720-789D-CC89-69F23639AFAD}"/>
                  </a:ext>
                </a:extLst>
              </p:cNvPr>
              <p:cNvSpPr/>
              <p:nvPr/>
            </p:nvSpPr>
            <p:spPr>
              <a:xfrm>
                <a:off x="-82425" y="1854000"/>
                <a:ext cx="1621450" cy="1621725"/>
              </a:xfrm>
              <a:custGeom>
                <a:avLst/>
                <a:gdLst/>
                <a:ahLst/>
                <a:cxnLst/>
                <a:rect l="l" t="t" r="r" b="b"/>
                <a:pathLst>
                  <a:path w="64858" h="64869" extrusionOk="0">
                    <a:moveTo>
                      <a:pt x="7064" y="0"/>
                    </a:moveTo>
                    <a:lnTo>
                      <a:pt x="0" y="57810"/>
                    </a:lnTo>
                    <a:lnTo>
                      <a:pt x="57799" y="64868"/>
                    </a:lnTo>
                    <a:lnTo>
                      <a:pt x="64857" y="7064"/>
                    </a:lnTo>
                    <a:lnTo>
                      <a:pt x="58169" y="6248"/>
                    </a:lnTo>
                    <a:lnTo>
                      <a:pt x="58169" y="6248"/>
                    </a:lnTo>
                    <a:cubicBezTo>
                      <a:pt x="59248" y="7947"/>
                      <a:pt x="58323" y="10812"/>
                      <a:pt x="55873" y="10812"/>
                    </a:cubicBezTo>
                    <a:cubicBezTo>
                      <a:pt x="55741" y="10812"/>
                      <a:pt x="55605" y="10804"/>
                      <a:pt x="55464" y="10787"/>
                    </a:cubicBezTo>
                    <a:cubicBezTo>
                      <a:pt x="52715" y="10449"/>
                      <a:pt x="52394" y="7195"/>
                      <a:pt x="53935" y="5731"/>
                    </a:cubicBezTo>
                    <a:lnTo>
                      <a:pt x="48068" y="5018"/>
                    </a:lnTo>
                    <a:lnTo>
                      <a:pt x="48068" y="5018"/>
                    </a:lnTo>
                    <a:cubicBezTo>
                      <a:pt x="48897" y="6671"/>
                      <a:pt x="47982" y="9190"/>
                      <a:pt x="45724" y="9190"/>
                    </a:cubicBezTo>
                    <a:cubicBezTo>
                      <a:pt x="45595" y="9190"/>
                      <a:pt x="45462" y="9182"/>
                      <a:pt x="45325" y="9165"/>
                    </a:cubicBezTo>
                    <a:cubicBezTo>
                      <a:pt x="42783" y="8849"/>
                      <a:pt x="42397" y="5965"/>
                      <a:pt x="43670" y="4474"/>
                    </a:cubicBezTo>
                    <a:lnTo>
                      <a:pt x="37368" y="3701"/>
                    </a:lnTo>
                    <a:lnTo>
                      <a:pt x="37368" y="3701"/>
                    </a:lnTo>
                    <a:cubicBezTo>
                      <a:pt x="37602" y="3973"/>
                      <a:pt x="37781" y="4289"/>
                      <a:pt x="37907" y="4621"/>
                    </a:cubicBezTo>
                    <a:cubicBezTo>
                      <a:pt x="38097" y="5061"/>
                      <a:pt x="38168" y="5551"/>
                      <a:pt x="38108" y="6025"/>
                    </a:cubicBezTo>
                    <a:cubicBezTo>
                      <a:pt x="38048" y="6264"/>
                      <a:pt x="37988" y="6498"/>
                      <a:pt x="37928" y="6732"/>
                    </a:cubicBezTo>
                    <a:cubicBezTo>
                      <a:pt x="37486" y="7801"/>
                      <a:pt x="36463" y="8410"/>
                      <a:pt x="35412" y="8410"/>
                    </a:cubicBezTo>
                    <a:cubicBezTo>
                      <a:pt x="34846" y="8410"/>
                      <a:pt x="34272" y="8234"/>
                      <a:pt x="33776" y="7859"/>
                    </a:cubicBezTo>
                    <a:cubicBezTo>
                      <a:pt x="33471" y="7652"/>
                      <a:pt x="33210" y="7396"/>
                      <a:pt x="32998" y="7097"/>
                    </a:cubicBezTo>
                    <a:cubicBezTo>
                      <a:pt x="32557" y="6498"/>
                      <a:pt x="32339" y="5802"/>
                      <a:pt x="32432" y="5056"/>
                    </a:cubicBezTo>
                    <a:cubicBezTo>
                      <a:pt x="32519" y="4332"/>
                      <a:pt x="32889" y="3679"/>
                      <a:pt x="33455" y="3222"/>
                    </a:cubicBezTo>
                    <a:lnTo>
                      <a:pt x="26766" y="2406"/>
                    </a:lnTo>
                    <a:lnTo>
                      <a:pt x="26766" y="2406"/>
                    </a:lnTo>
                    <a:cubicBezTo>
                      <a:pt x="27623" y="4005"/>
                      <a:pt x="26737" y="6505"/>
                      <a:pt x="24523" y="6505"/>
                    </a:cubicBezTo>
                    <a:cubicBezTo>
                      <a:pt x="24402" y="6505"/>
                      <a:pt x="24277" y="6497"/>
                      <a:pt x="24148" y="6482"/>
                    </a:cubicBezTo>
                    <a:cubicBezTo>
                      <a:pt x="21666" y="6177"/>
                      <a:pt x="21307" y="3320"/>
                      <a:pt x="22592" y="1899"/>
                    </a:cubicBezTo>
                    <a:lnTo>
                      <a:pt x="17497" y="1274"/>
                    </a:lnTo>
                    <a:lnTo>
                      <a:pt x="17497" y="1274"/>
                    </a:lnTo>
                    <a:cubicBezTo>
                      <a:pt x="17541" y="1410"/>
                      <a:pt x="17568" y="1540"/>
                      <a:pt x="17590" y="1676"/>
                    </a:cubicBezTo>
                    <a:cubicBezTo>
                      <a:pt x="17612" y="2193"/>
                      <a:pt x="17655" y="2787"/>
                      <a:pt x="17394" y="3265"/>
                    </a:cubicBezTo>
                    <a:cubicBezTo>
                      <a:pt x="17138" y="3728"/>
                      <a:pt x="16931" y="4163"/>
                      <a:pt x="16469" y="4474"/>
                    </a:cubicBezTo>
                    <a:cubicBezTo>
                      <a:pt x="16006" y="4778"/>
                      <a:pt x="15582" y="5029"/>
                      <a:pt x="15016" y="5089"/>
                    </a:cubicBezTo>
                    <a:cubicBezTo>
                      <a:pt x="14879" y="5110"/>
                      <a:pt x="14741" y="5120"/>
                      <a:pt x="14604" y="5120"/>
                    </a:cubicBezTo>
                    <a:cubicBezTo>
                      <a:pt x="14238" y="5120"/>
                      <a:pt x="13875" y="5047"/>
                      <a:pt x="13535" y="4909"/>
                    </a:cubicBezTo>
                    <a:cubicBezTo>
                      <a:pt x="11843" y="4218"/>
                      <a:pt x="11260" y="2112"/>
                      <a:pt x="12360" y="648"/>
                    </a:cubicBezTo>
                    <a:lnTo>
                      <a:pt x="70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2863" dist="38100" dir="21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498;p63">
                <a:extLst>
                  <a:ext uri="{FF2B5EF4-FFF2-40B4-BE49-F238E27FC236}">
                    <a16:creationId xmlns:a16="http://schemas.microsoft.com/office/drawing/2014/main" id="{92C1F7B6-4511-DEAC-1CC9-201DED6ED189}"/>
                  </a:ext>
                </a:extLst>
              </p:cNvPr>
              <p:cNvSpPr/>
              <p:nvPr/>
            </p:nvSpPr>
            <p:spPr>
              <a:xfrm>
                <a:off x="-331425" y="1579700"/>
                <a:ext cx="1101300" cy="649025"/>
              </a:xfrm>
              <a:custGeom>
                <a:avLst/>
                <a:gdLst/>
                <a:ahLst/>
                <a:cxnLst/>
                <a:rect l="l" t="t" r="r" b="b"/>
                <a:pathLst>
                  <a:path w="44052" h="25961" extrusionOk="0">
                    <a:moveTo>
                      <a:pt x="40035" y="0"/>
                    </a:moveTo>
                    <a:lnTo>
                      <a:pt x="0" y="15402"/>
                    </a:lnTo>
                    <a:cubicBezTo>
                      <a:pt x="0" y="15402"/>
                      <a:pt x="1513" y="15761"/>
                      <a:pt x="1873" y="16638"/>
                    </a:cubicBezTo>
                    <a:cubicBezTo>
                      <a:pt x="2237" y="17514"/>
                      <a:pt x="1524" y="18526"/>
                      <a:pt x="1524" y="18526"/>
                    </a:cubicBezTo>
                    <a:cubicBezTo>
                      <a:pt x="1524" y="18526"/>
                      <a:pt x="2999" y="18885"/>
                      <a:pt x="3380" y="19816"/>
                    </a:cubicBezTo>
                    <a:cubicBezTo>
                      <a:pt x="3767" y="20752"/>
                      <a:pt x="2885" y="22439"/>
                      <a:pt x="2885" y="22439"/>
                    </a:cubicBezTo>
                    <a:cubicBezTo>
                      <a:pt x="2885" y="22439"/>
                      <a:pt x="4447" y="23011"/>
                      <a:pt x="4703" y="23631"/>
                    </a:cubicBezTo>
                    <a:cubicBezTo>
                      <a:pt x="4958" y="24252"/>
                      <a:pt x="4327" y="25960"/>
                      <a:pt x="4327" y="25960"/>
                    </a:cubicBezTo>
                    <a:lnTo>
                      <a:pt x="44051" y="10684"/>
                    </a:lnTo>
                    <a:cubicBezTo>
                      <a:pt x="41510" y="9791"/>
                      <a:pt x="42609" y="7168"/>
                      <a:pt x="42609" y="7168"/>
                    </a:cubicBezTo>
                    <a:cubicBezTo>
                      <a:pt x="42609" y="7168"/>
                      <a:pt x="41521" y="6466"/>
                      <a:pt x="41047" y="5753"/>
                    </a:cubicBezTo>
                    <a:cubicBezTo>
                      <a:pt x="40574" y="5040"/>
                      <a:pt x="41434" y="3418"/>
                      <a:pt x="41434" y="3418"/>
                    </a:cubicBezTo>
                    <a:cubicBezTo>
                      <a:pt x="41434" y="3418"/>
                      <a:pt x="39806" y="2993"/>
                      <a:pt x="39491" y="2221"/>
                    </a:cubicBezTo>
                    <a:cubicBezTo>
                      <a:pt x="39175" y="1442"/>
                      <a:pt x="40035" y="0"/>
                      <a:pt x="40035" y="0"/>
                    </a:cubicBez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" name="Google Shape;315;p50">
              <a:extLst>
                <a:ext uri="{FF2B5EF4-FFF2-40B4-BE49-F238E27FC236}">
                  <a16:creationId xmlns:a16="http://schemas.microsoft.com/office/drawing/2014/main" id="{891EE4BE-E829-49A2-E1B8-D8B2060FFECB}"/>
                </a:ext>
              </a:extLst>
            </p:cNvPr>
            <p:cNvSpPr txBox="1">
              <a:spLocks/>
            </p:cNvSpPr>
            <p:nvPr/>
          </p:nvSpPr>
          <p:spPr>
            <a:xfrm rot="434579">
              <a:off x="3160271" y="2564515"/>
              <a:ext cx="2823457" cy="1568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Roboto Mono Medium"/>
                <a:buNone/>
                <a:defRPr sz="1400" b="0" i="0" u="none" strike="noStrike" cap="none">
                  <a:solidFill>
                    <a:schemeClr val="dk2"/>
                  </a:solidFill>
                  <a:latin typeface="Roboto Mono Medium"/>
                  <a:ea typeface="Roboto Mono Medium"/>
                  <a:cs typeface="Roboto Mono Medium"/>
                  <a:sym typeface="Roboto Mono Medium"/>
                </a:defRPr>
              </a:lvl1pPr>
              <a:lvl2pPr marL="914400" marR="0" lvl="1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2pPr>
              <a:lvl3pPr marL="1371600" marR="0" lvl="2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3pPr>
              <a:lvl4pPr marL="1828800" marR="0" lvl="3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4pPr>
              <a:lvl5pPr marL="2286000" marR="0" lvl="4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5pPr>
              <a:lvl6pPr marL="2743200" marR="0" lvl="5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6pPr>
              <a:lvl7pPr marL="3200400" marR="0" lvl="6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7pPr>
              <a:lvl8pPr marL="3657600" marR="0" lvl="7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8pPr>
              <a:lvl9pPr marL="4114800" marR="0" lvl="8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9pPr>
            </a:lstStyle>
            <a:p>
              <a:pPr marL="0" indent="0"/>
              <a:r>
                <a:rPr lang="en-US" sz="4000" dirty="0"/>
                <a:t>APPENDIX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0963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8ADF7-E2BE-E65A-1B5A-F19A0A1B8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F0AFBE-1EA7-43DA-547C-4AB416765E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27FE09EA-0C17-109B-BD03-D3FDD9C22CBA}"/>
              </a:ext>
            </a:extLst>
          </p:cNvPr>
          <p:cNvSpPr txBox="1">
            <a:spLocks/>
          </p:cNvSpPr>
          <p:nvPr/>
        </p:nvSpPr>
        <p:spPr>
          <a:xfrm>
            <a:off x="145981" y="-113355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AR + VR Walkthrough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70F58B-C495-5ABB-C56F-B0860A36771D}"/>
              </a:ext>
            </a:extLst>
          </p:cNvPr>
          <p:cNvSpPr txBox="1"/>
          <p:nvPr/>
        </p:nvSpPr>
        <p:spPr>
          <a:xfrm>
            <a:off x="145981" y="877650"/>
            <a:ext cx="7881977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Immersive Experience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Users can interact with the timetable and map in a more engaging and realistic way.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Intuitive Interaction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AR/VR offers natural ways to manipulate objects (e.g., drag and drop or gesture control) that could simplify task completion.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Multi-Tasking Capability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With AR, users can view multiple layers of information, such as timetable data and campus map, at once.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Personalized Environment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VR creates a custom, personal space where users can feel more connected to the app and their tasks.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Innovative Appeal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VR and AR are innovative, which could attract tech-savvy users and differentiate the app in the market.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Visualized Campus Map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AR can superimpose the campus map directly into the user's environment, allowing for real-time, contextual navigation.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Potential for Gamification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Can integrate game-like elements, making the process of viewing timetables or navigating campus more enjoyable.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Reduced Cognitive Load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The immersive nature of AR/VR can help reduce cognitive load by presenting visual information in a spatial context, making it easier to understand.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Engaging Feedback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Provides haptic, auditory, and visual feedback, making interactions more engaging and satisfying.</a:t>
            </a:r>
          </a:p>
        </p:txBody>
      </p:sp>
      <p:sp>
        <p:nvSpPr>
          <p:cNvPr id="7" name="Google Shape;332;p52">
            <a:extLst>
              <a:ext uri="{FF2B5EF4-FFF2-40B4-BE49-F238E27FC236}">
                <a16:creationId xmlns:a16="http://schemas.microsoft.com/office/drawing/2014/main" id="{33851067-0708-78F3-C3A4-A60E45C4E0B5}"/>
              </a:ext>
            </a:extLst>
          </p:cNvPr>
          <p:cNvSpPr txBox="1">
            <a:spLocks/>
          </p:cNvSpPr>
          <p:nvPr/>
        </p:nvSpPr>
        <p:spPr>
          <a:xfrm>
            <a:off x="145981" y="268921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Pros</a:t>
            </a:r>
          </a:p>
        </p:txBody>
      </p:sp>
    </p:spTree>
    <p:extLst>
      <p:ext uri="{BB962C8B-B14F-4D97-AF65-F5344CB8AC3E}">
        <p14:creationId xmlns:p14="http://schemas.microsoft.com/office/powerpoint/2010/main" val="24184666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4D649-5FDF-6C0D-7CD3-BB6B077E2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E31966-4CF7-2A92-E9E8-A864C3746AF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75A02F6A-EB7F-75D1-712F-5A280CFA9668}"/>
              </a:ext>
            </a:extLst>
          </p:cNvPr>
          <p:cNvSpPr txBox="1">
            <a:spLocks/>
          </p:cNvSpPr>
          <p:nvPr/>
        </p:nvSpPr>
        <p:spPr>
          <a:xfrm>
            <a:off x="145981" y="-113355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AR + VR Walkthrough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8071A6-BA6D-152B-935E-F6D57ED745B3}"/>
              </a:ext>
            </a:extLst>
          </p:cNvPr>
          <p:cNvSpPr txBox="1"/>
          <p:nvPr/>
        </p:nvSpPr>
        <p:spPr>
          <a:xfrm>
            <a:off x="145981" y="877650"/>
            <a:ext cx="78819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High Development Costs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Developing AR/VR interfaces requires specialized technology and resources, which can be costly.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Hardware Requirements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Users need access to AR glasses, VR headsets, or compatible smartphones, which limits accessibility.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Learning Curve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Users unfamiliar with AR/VR may face a steep learning curve to understand how to interact with the system.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Complexity in Design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The interface needs to be designed for a 3D environment, which can be difficult and time-consuming.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Limited by Space and Movement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Users may feel constrained by the physical space required for AR/VR, especially in public or crowded areas.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Potential Motion Sickness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VR systems can cause motion sickness in some users, which limits prolonged use.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Accessibility Issues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Users with physical or visual impairments may struggle with AR/VR systems.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Energy Consumption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VR/AR systems, especially on mobile devices, consume a significant amount of battery power.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Overwhelming for Some Users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Immersion can be overwhelming for users who prefer simpler, less immersive experiences.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Lack of Final Design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Difficult to judge aesthetic appeal as VR/AR prototypes often lack detailed design elements (e.g., colors, textures).</a:t>
            </a:r>
          </a:p>
        </p:txBody>
      </p:sp>
      <p:sp>
        <p:nvSpPr>
          <p:cNvPr id="7" name="Google Shape;332;p52">
            <a:extLst>
              <a:ext uri="{FF2B5EF4-FFF2-40B4-BE49-F238E27FC236}">
                <a16:creationId xmlns:a16="http://schemas.microsoft.com/office/drawing/2014/main" id="{D3DC5117-F5AB-DC04-06DE-ABF5EEE54EF9}"/>
              </a:ext>
            </a:extLst>
          </p:cNvPr>
          <p:cNvSpPr txBox="1">
            <a:spLocks/>
          </p:cNvSpPr>
          <p:nvPr/>
        </p:nvSpPr>
        <p:spPr>
          <a:xfrm>
            <a:off x="145981" y="268921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26495260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902DE-BC91-3094-3DF8-7629800D3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743F38-0FCB-9A7A-81AD-51E0759AE0C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AFFE180E-BA02-AE76-D7A4-E14ACE5465F0}"/>
              </a:ext>
            </a:extLst>
          </p:cNvPr>
          <p:cNvSpPr txBox="1">
            <a:spLocks/>
          </p:cNvSpPr>
          <p:nvPr/>
        </p:nvSpPr>
        <p:spPr>
          <a:xfrm>
            <a:off x="145981" y="-113355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Website/PC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91F01-99E8-08CC-A029-EBFC24ED363A}"/>
              </a:ext>
            </a:extLst>
          </p:cNvPr>
          <p:cNvSpPr txBox="1"/>
          <p:nvPr/>
        </p:nvSpPr>
        <p:spPr>
          <a:xfrm>
            <a:off x="145981" y="877650"/>
            <a:ext cx="78819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Accessibility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Can be used on any standard device, making it more accessible to a broader audience.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Familiarity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Users are accustomed to interacting with websites and PC apps, leading to faster adoption and fewer misunderstandings.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Easy to Update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Websites and PC apps can be updated easily and frequently without requiring users to install new versions.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Device Independence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Available on various devices (desktop, laptop, tablet, and mobile browser), offering flexibility in use.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Cost-Effective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Developing a website/PC app is typically less expensive than creating AR/VR experiences.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No Special Hardware Requirements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Users only need a basic computer or mobile device, making it highly accessible.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Scalability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Web and PC apps are more scalable, allowing for expansion of features or integration with other systems more easily.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Easy Navigation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Traditional 2D UI design is easier to navigate and use for most users, providing a familiar environment.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Consistent User Experience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The experience is consistent across devices, and users don't need to worry about VR or AR hardware compatibility.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More Control Over Interface Design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Web/PC apps allow for fine control over the design and layout, ensuring a clean and user-friendly interface.</a:t>
            </a:r>
          </a:p>
        </p:txBody>
      </p:sp>
      <p:sp>
        <p:nvSpPr>
          <p:cNvPr id="7" name="Google Shape;332;p52">
            <a:extLst>
              <a:ext uri="{FF2B5EF4-FFF2-40B4-BE49-F238E27FC236}">
                <a16:creationId xmlns:a16="http://schemas.microsoft.com/office/drawing/2014/main" id="{5B70C17F-7EE5-B6CE-1744-B11BC5EFC328}"/>
              </a:ext>
            </a:extLst>
          </p:cNvPr>
          <p:cNvSpPr txBox="1">
            <a:spLocks/>
          </p:cNvSpPr>
          <p:nvPr/>
        </p:nvSpPr>
        <p:spPr>
          <a:xfrm>
            <a:off x="145981" y="268921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Pros</a:t>
            </a:r>
          </a:p>
        </p:txBody>
      </p:sp>
    </p:spTree>
    <p:extLst>
      <p:ext uri="{BB962C8B-B14F-4D97-AF65-F5344CB8AC3E}">
        <p14:creationId xmlns:p14="http://schemas.microsoft.com/office/powerpoint/2010/main" val="1670264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4268E-341A-6969-E3DC-F3553464A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FC74F9-C730-6DBA-8170-17E10A6ACB9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0F9679B5-5EA8-F901-DB9C-32EFF177C3B9}"/>
              </a:ext>
            </a:extLst>
          </p:cNvPr>
          <p:cNvSpPr txBox="1">
            <a:spLocks/>
          </p:cNvSpPr>
          <p:nvPr/>
        </p:nvSpPr>
        <p:spPr>
          <a:xfrm>
            <a:off x="145981" y="-113355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Website/PC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D1DC61-A221-8203-2733-B06705171C3F}"/>
              </a:ext>
            </a:extLst>
          </p:cNvPr>
          <p:cNvSpPr txBox="1"/>
          <p:nvPr/>
        </p:nvSpPr>
        <p:spPr>
          <a:xfrm>
            <a:off x="145981" y="877650"/>
            <a:ext cx="788197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Limited Interactivity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Compared to AR/VR, websites and PC apps are less interactive and immersive.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Non-Immersive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The lack of immersion may make the user experience feel less engaging, especially for tech-savvy users.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Requires Internet Connection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Websites rely on internet connectivity, which can be a limitation for users with unstable connections.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Smaller Engagement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Users may not feel as invested or engaged as they would with an immersive VR/AR experience.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Less Innovative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While functional, websites and PC apps are generally seen as less innovative or exciting compared to AR/VR alternatives.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Limited Visual Appeal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Traditional design may feel flat or outdated compared to the dynamic, 3D nature of AR/VR.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Dependence on Screen Size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Web/PC apps require users to interact with them via a screen, which may not offer the same level of contextual interaction as AR.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Not Always Mobile-Optimized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Websites, especially those not responsive, may not work as effectively on mobile devices, limiting usability for mobile users.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Limited User Feedback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Unlike AR/VR, there’s less tactile or immersive feedback from interactions with a screen.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sz="1200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Navigation Issues for New Users</a:t>
            </a:r>
            <a:r>
              <a:rPr lang="en-US" sz="12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New users might struggle with understanding the layout or missing some features, leading to confusion or frustration.</a:t>
            </a:r>
          </a:p>
        </p:txBody>
      </p:sp>
      <p:sp>
        <p:nvSpPr>
          <p:cNvPr id="7" name="Google Shape;332;p52">
            <a:extLst>
              <a:ext uri="{FF2B5EF4-FFF2-40B4-BE49-F238E27FC236}">
                <a16:creationId xmlns:a16="http://schemas.microsoft.com/office/drawing/2014/main" id="{F0593E01-B4F8-31AC-E3CB-0122AAF0E6BD}"/>
              </a:ext>
            </a:extLst>
          </p:cNvPr>
          <p:cNvSpPr txBox="1">
            <a:spLocks/>
          </p:cNvSpPr>
          <p:nvPr/>
        </p:nvSpPr>
        <p:spPr>
          <a:xfrm>
            <a:off x="145981" y="268921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313772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AF11D-A024-76B6-17A5-A1ACECD27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D8ED34-154B-1033-7354-914BA7074C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BFB4A202-EAAA-4168-948D-FCF7ABA519B8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Low-fi Prototype</a:t>
            </a:r>
          </a:p>
        </p:txBody>
      </p:sp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FAF23B08-128D-4F34-69EF-586D42EFDA82}"/>
              </a:ext>
            </a:extLst>
          </p:cNvPr>
          <p:cNvSpPr txBox="1">
            <a:spLocks/>
          </p:cNvSpPr>
          <p:nvPr/>
        </p:nvSpPr>
        <p:spPr>
          <a:xfrm>
            <a:off x="3296690" y="2096475"/>
            <a:ext cx="25506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B44141"/>
                </a:solidFill>
                <a:latin typeface="Concert One" pitchFamily="2" charset="0"/>
                <a:hlinkClick r:id="rId3"/>
              </a:rPr>
              <a:t>Better Version</a:t>
            </a:r>
            <a:endParaRPr lang="en-US" sz="2800" dirty="0">
              <a:solidFill>
                <a:srgbClr val="B44141"/>
              </a:solidFill>
              <a:latin typeface="Concert One" pitchFamily="2" charset="0"/>
            </a:endParaRPr>
          </a:p>
        </p:txBody>
      </p:sp>
      <p:pic>
        <p:nvPicPr>
          <p:cNvPr id="4" name="Google Shape;404;p57">
            <a:extLst>
              <a:ext uri="{FF2B5EF4-FFF2-40B4-BE49-F238E27FC236}">
                <a16:creationId xmlns:a16="http://schemas.microsoft.com/office/drawing/2014/main" id="{21390FF7-76AB-7A18-0C82-17F8BC3C9CB1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3334" y="572700"/>
            <a:ext cx="1199488" cy="130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43;p52">
            <a:extLst>
              <a:ext uri="{FF2B5EF4-FFF2-40B4-BE49-F238E27FC236}">
                <a16:creationId xmlns:a16="http://schemas.microsoft.com/office/drawing/2014/main" id="{73F04A32-16C3-7349-42BB-5BE04A085067}"/>
              </a:ext>
            </a:extLst>
          </p:cNvPr>
          <p:cNvPicPr preferRelativeResize="0"/>
          <p:nvPr/>
        </p:nvPicPr>
        <p:blipFill>
          <a:blip r:embed="rId5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782544" flipH="1">
            <a:off x="2888125" y="-118229"/>
            <a:ext cx="2515628" cy="11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5;p57">
            <a:extLst>
              <a:ext uri="{FF2B5EF4-FFF2-40B4-BE49-F238E27FC236}">
                <a16:creationId xmlns:a16="http://schemas.microsoft.com/office/drawing/2014/main" id="{0C5B583C-01DC-83B2-3578-BEE6D6742F3D}"/>
              </a:ext>
            </a:extLst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91595">
            <a:off x="6401515" y="2657828"/>
            <a:ext cx="3222615" cy="77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4;p57">
            <a:extLst>
              <a:ext uri="{FF2B5EF4-FFF2-40B4-BE49-F238E27FC236}">
                <a16:creationId xmlns:a16="http://schemas.microsoft.com/office/drawing/2014/main" id="{BDC065EB-8CBD-83AA-E28E-13D225FA5324}"/>
              </a:ext>
            </a:extLst>
          </p:cNvPr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8111" y="3868798"/>
            <a:ext cx="1368107" cy="149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26;p59">
            <a:extLst>
              <a:ext uri="{FF2B5EF4-FFF2-40B4-BE49-F238E27FC236}">
                <a16:creationId xmlns:a16="http://schemas.microsoft.com/office/drawing/2014/main" id="{36523BED-67E2-CED6-BDD5-80FF81113C2F}"/>
              </a:ext>
            </a:extLst>
          </p:cNvPr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40092">
            <a:off x="914005" y="1223173"/>
            <a:ext cx="1100610" cy="1263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66;p54">
            <a:extLst>
              <a:ext uri="{FF2B5EF4-FFF2-40B4-BE49-F238E27FC236}">
                <a16:creationId xmlns:a16="http://schemas.microsoft.com/office/drawing/2014/main" id="{610C3F4D-8E70-F20D-4244-EE483F357C94}"/>
              </a:ext>
            </a:extLst>
          </p:cNvPr>
          <p:cNvPicPr preferRelativeResize="0"/>
          <p:nvPr/>
        </p:nvPicPr>
        <p:blipFill>
          <a:blip r:embed="rId5">
            <a:alphaModFix amt="80000"/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662872">
            <a:off x="-789493" y="2990874"/>
            <a:ext cx="3528280" cy="1765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73432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41F7A-18A5-2A5D-4675-950A81E64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5B8118-3E39-2906-4371-BB97643111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0AD8D771-191F-F930-2114-D6B3094BDE55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Script</a:t>
            </a:r>
          </a:p>
        </p:txBody>
      </p:sp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54E4B267-0121-9E08-4DE2-DFAD8C1F3BA3}"/>
              </a:ext>
            </a:extLst>
          </p:cNvPr>
          <p:cNvSpPr txBox="1">
            <a:spLocks/>
          </p:cNvSpPr>
          <p:nvPr/>
        </p:nvSpPr>
        <p:spPr>
          <a:xfrm>
            <a:off x="3296690" y="2096475"/>
            <a:ext cx="25506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B44141"/>
                </a:solidFill>
                <a:latin typeface="Concert One" pitchFamily="2" charset="0"/>
                <a:hlinkClick r:id="rId3"/>
              </a:rPr>
              <a:t>Take a look!</a:t>
            </a:r>
            <a:endParaRPr lang="en-US" sz="2800" dirty="0">
              <a:solidFill>
                <a:srgbClr val="B44141"/>
              </a:solidFill>
              <a:latin typeface="Concert One" pitchFamily="2" charset="0"/>
            </a:endParaRPr>
          </a:p>
        </p:txBody>
      </p:sp>
      <p:pic>
        <p:nvPicPr>
          <p:cNvPr id="4" name="Google Shape;404;p57">
            <a:extLst>
              <a:ext uri="{FF2B5EF4-FFF2-40B4-BE49-F238E27FC236}">
                <a16:creationId xmlns:a16="http://schemas.microsoft.com/office/drawing/2014/main" id="{10FB1056-6C0C-3AF5-9256-43D86947DDBA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3334" y="572700"/>
            <a:ext cx="1199488" cy="130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43;p52">
            <a:extLst>
              <a:ext uri="{FF2B5EF4-FFF2-40B4-BE49-F238E27FC236}">
                <a16:creationId xmlns:a16="http://schemas.microsoft.com/office/drawing/2014/main" id="{C8BA8B97-B239-ECEF-1285-CE321E3F2A3D}"/>
              </a:ext>
            </a:extLst>
          </p:cNvPr>
          <p:cNvPicPr preferRelativeResize="0"/>
          <p:nvPr/>
        </p:nvPicPr>
        <p:blipFill>
          <a:blip r:embed="rId5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782544" flipH="1">
            <a:off x="2888125" y="-118229"/>
            <a:ext cx="2515628" cy="11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5;p57">
            <a:extLst>
              <a:ext uri="{FF2B5EF4-FFF2-40B4-BE49-F238E27FC236}">
                <a16:creationId xmlns:a16="http://schemas.microsoft.com/office/drawing/2014/main" id="{44DF39E0-E2D7-134B-766C-F9316C7C8996}"/>
              </a:ext>
            </a:extLst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91595">
            <a:off x="6401515" y="2657828"/>
            <a:ext cx="3222615" cy="77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4;p57">
            <a:extLst>
              <a:ext uri="{FF2B5EF4-FFF2-40B4-BE49-F238E27FC236}">
                <a16:creationId xmlns:a16="http://schemas.microsoft.com/office/drawing/2014/main" id="{6DD80EBE-01E8-047D-F50E-7E48B7E489F5}"/>
              </a:ext>
            </a:extLst>
          </p:cNvPr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8111" y="3868798"/>
            <a:ext cx="1368107" cy="149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26;p59">
            <a:extLst>
              <a:ext uri="{FF2B5EF4-FFF2-40B4-BE49-F238E27FC236}">
                <a16:creationId xmlns:a16="http://schemas.microsoft.com/office/drawing/2014/main" id="{9B822D06-817F-328E-0E65-F2355ADBF45C}"/>
              </a:ext>
            </a:extLst>
          </p:cNvPr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40092">
            <a:off x="914005" y="1223173"/>
            <a:ext cx="1100610" cy="1263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66;p54">
            <a:extLst>
              <a:ext uri="{FF2B5EF4-FFF2-40B4-BE49-F238E27FC236}">
                <a16:creationId xmlns:a16="http://schemas.microsoft.com/office/drawing/2014/main" id="{C04600DF-C34A-7328-4F7D-A7F0CFC26B5C}"/>
              </a:ext>
            </a:extLst>
          </p:cNvPr>
          <p:cNvPicPr preferRelativeResize="0"/>
          <p:nvPr/>
        </p:nvPicPr>
        <p:blipFill>
          <a:blip r:embed="rId5">
            <a:alphaModFix amt="80000"/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662872">
            <a:off x="-789493" y="2990874"/>
            <a:ext cx="3528280" cy="1765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51402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F433A-5558-DA41-82A1-D08C8CC93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6D9217-B05D-1ACB-AD69-E86A751C40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F0CF31B9-54A0-806C-D26A-28C94CC5F5B3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Time Taken to Finish Each Tasks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2BEA089-27BC-4BF5-40A7-ECDD2ACE9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461981"/>
              </p:ext>
            </p:extLst>
          </p:nvPr>
        </p:nvGraphicFramePr>
        <p:xfrm>
          <a:off x="1523999" y="1830070"/>
          <a:ext cx="6096000" cy="1483360"/>
        </p:xfrm>
        <a:graphic>
          <a:graphicData uri="http://schemas.openxmlformats.org/drawingml/2006/table">
            <a:tbl>
              <a:tblPr firstRow="1" bandRow="1">
                <a:tableStyleId>{710CB372-2525-474F-9F3D-291556B7BE7B}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6537636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4615476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413889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328663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Roboto Mono Medium" panose="00000009000000000000" pitchFamily="49" charset="0"/>
                        <a:ea typeface="Roboto Mono Medium" panose="00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Duy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Nhi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83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Task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47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1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30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310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2 min 25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2 min 20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40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Task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1 min 36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1 min 40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2 min 10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544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99070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5433F-D54F-0E8C-6603-A2376928A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FF036B-A25B-6E45-BEFD-FEA71FC906B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6E035F32-99D0-D1D5-37F2-B0BE72769EF2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Efficiency Scores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DBAA5AD-0AD8-0FB8-1B5D-82BAD04F7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365504"/>
              </p:ext>
            </p:extLst>
          </p:nvPr>
        </p:nvGraphicFramePr>
        <p:xfrm>
          <a:off x="1523999" y="633060"/>
          <a:ext cx="6096000" cy="1483360"/>
        </p:xfrm>
        <a:graphic>
          <a:graphicData uri="http://schemas.openxmlformats.org/drawingml/2006/table">
            <a:tbl>
              <a:tblPr firstRow="1" bandRow="1">
                <a:tableStyleId>{710CB372-2525-474F-9F3D-291556B7BE7B}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6537636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4615476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413889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328663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Roboto Mono Medium" panose="00000009000000000000" pitchFamily="49" charset="0"/>
                        <a:ea typeface="Roboto Mono Medium" panose="00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Duy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Nhi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83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Task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310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40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Task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54496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8FFE70F-AF46-08A3-8F24-3081F958A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666217"/>
              </p:ext>
            </p:extLst>
          </p:nvPr>
        </p:nvGraphicFramePr>
        <p:xfrm>
          <a:off x="1523999" y="3027081"/>
          <a:ext cx="6096000" cy="1483360"/>
        </p:xfrm>
        <a:graphic>
          <a:graphicData uri="http://schemas.openxmlformats.org/drawingml/2006/table">
            <a:tbl>
              <a:tblPr firstRow="1" bandRow="1">
                <a:tableStyleId>{710CB372-2525-474F-9F3D-291556B7BE7B}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65376363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44615476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41388905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328663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Roboto Mono Medium" panose="00000009000000000000" pitchFamily="49" charset="0"/>
                        <a:ea typeface="Roboto Mono Medium" panose="000000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Duy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Nhi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835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Task 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310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402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Task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544961"/>
                  </a:ext>
                </a:extLst>
              </a:tr>
            </a:tbl>
          </a:graphicData>
        </a:graphic>
      </p:graphicFrame>
      <p:sp>
        <p:nvSpPr>
          <p:cNvPr id="13" name="Google Shape;332;p52">
            <a:extLst>
              <a:ext uri="{FF2B5EF4-FFF2-40B4-BE49-F238E27FC236}">
                <a16:creationId xmlns:a16="http://schemas.microsoft.com/office/drawing/2014/main" id="{C66BEB00-D527-A220-E091-00F2108C9355}"/>
              </a:ext>
            </a:extLst>
          </p:cNvPr>
          <p:cNvSpPr txBox="1">
            <a:spLocks/>
          </p:cNvSpPr>
          <p:nvPr/>
        </p:nvSpPr>
        <p:spPr>
          <a:xfrm>
            <a:off x="145981" y="2394022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Clarity and Intuitiveness Scores</a:t>
            </a:r>
          </a:p>
        </p:txBody>
      </p:sp>
    </p:spTree>
    <p:extLst>
      <p:ext uri="{BB962C8B-B14F-4D97-AF65-F5344CB8AC3E}">
        <p14:creationId xmlns:p14="http://schemas.microsoft.com/office/powerpoint/2010/main" val="164396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91CE6D-B78C-0EAB-C94E-6A8E1234F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942" y="1283881"/>
            <a:ext cx="3585029" cy="1677033"/>
          </a:xfrm>
        </p:spPr>
        <p:txBody>
          <a:bodyPr/>
          <a:lstStyle/>
          <a:p>
            <a:pPr marL="127000" indent="0">
              <a:buNone/>
            </a:pPr>
            <a:r>
              <a:rPr lang="en-US" dirty="0"/>
              <a:t>HUST students face difficulties visualizing their timetables before course registration due to the lack of an official tool.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CCE02B-0B7A-20A5-8F73-71FFAD471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5DB80C7-8AC5-C349-47CD-35BA8BF80406}"/>
              </a:ext>
            </a:extLst>
          </p:cNvPr>
          <p:cNvSpPr txBox="1">
            <a:spLocks/>
          </p:cNvSpPr>
          <p:nvPr/>
        </p:nvSpPr>
        <p:spPr>
          <a:xfrm>
            <a:off x="5066324" y="711180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Solution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B2D87E9-47C0-9C56-D7C5-F5DF47696FDB}"/>
              </a:ext>
            </a:extLst>
          </p:cNvPr>
          <p:cNvSpPr txBox="1">
            <a:spLocks/>
          </p:cNvSpPr>
          <p:nvPr/>
        </p:nvSpPr>
        <p:spPr>
          <a:xfrm>
            <a:off x="1002325" y="3069753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User Focus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6CA28-C5BE-22CF-F928-EE89D0CCB43B}"/>
              </a:ext>
            </a:extLst>
          </p:cNvPr>
          <p:cNvSpPr txBox="1"/>
          <p:nvPr/>
        </p:nvSpPr>
        <p:spPr>
          <a:xfrm>
            <a:off x="812801" y="3642453"/>
            <a:ext cx="19740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2"/>
                </a:solidFill>
                <a:latin typeface="Roboto Mono Medium"/>
                <a:ea typeface="Roboto Mono Medium"/>
                <a:sym typeface="Roboto Mono Medium"/>
              </a:rPr>
              <a:t>HUST students. 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87D09F9-B4A2-4BFD-C251-C299C193CB77}"/>
              </a:ext>
            </a:extLst>
          </p:cNvPr>
          <p:cNvSpPr txBox="1">
            <a:spLocks/>
          </p:cNvSpPr>
          <p:nvPr/>
        </p:nvSpPr>
        <p:spPr>
          <a:xfrm>
            <a:off x="4746171" y="1283880"/>
            <a:ext cx="3585029" cy="1677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27000" indent="0">
              <a:buFont typeface="Roboto Mono Medium"/>
              <a:buNone/>
            </a:pPr>
            <a:r>
              <a:rPr lang="en-US" dirty="0"/>
              <a:t>A user-friendly app that allows students to customize and visualize their timetables quickly, ensuring smooth course registration.</a:t>
            </a:r>
          </a:p>
        </p:txBody>
      </p:sp>
      <p:pic>
        <p:nvPicPr>
          <p:cNvPr id="9" name="Google Shape;1772;p113">
            <a:extLst>
              <a:ext uri="{FF2B5EF4-FFF2-40B4-BE49-F238E27FC236}">
                <a16:creationId xmlns:a16="http://schemas.microsoft.com/office/drawing/2014/main" id="{63378C49-2066-DF44-B48A-575616ABCE1B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3811" y="480275"/>
            <a:ext cx="2363310" cy="24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72;p113">
            <a:extLst>
              <a:ext uri="{FF2B5EF4-FFF2-40B4-BE49-F238E27FC236}">
                <a16:creationId xmlns:a16="http://schemas.microsoft.com/office/drawing/2014/main" id="{421452CD-CE07-3C21-D005-9BA049F5AAB3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6171" y="4310253"/>
            <a:ext cx="2179603" cy="24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802;p114">
            <a:extLst>
              <a:ext uri="{FF2B5EF4-FFF2-40B4-BE49-F238E27FC236}">
                <a16:creationId xmlns:a16="http://schemas.microsoft.com/office/drawing/2014/main" id="{75F944DC-C859-F862-BA38-EA380E1B372C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77423">
            <a:off x="7078690" y="3205679"/>
            <a:ext cx="1167650" cy="65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798;p114">
            <a:extLst>
              <a:ext uri="{FF2B5EF4-FFF2-40B4-BE49-F238E27FC236}">
                <a16:creationId xmlns:a16="http://schemas.microsoft.com/office/drawing/2014/main" id="{973D6A59-7BEF-6560-4181-27FEAC2B9160}"/>
              </a:ext>
            </a:extLst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829" y="4062771"/>
            <a:ext cx="653532" cy="52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93;p114">
            <a:extLst>
              <a:ext uri="{FF2B5EF4-FFF2-40B4-BE49-F238E27FC236}">
                <a16:creationId xmlns:a16="http://schemas.microsoft.com/office/drawing/2014/main" id="{8C9F3F70-DB10-CEBD-8500-461F28BD547C}"/>
              </a:ext>
            </a:extLst>
          </p:cNvPr>
          <p:cNvPicPr preferRelativeResize="0"/>
          <p:nvPr/>
        </p:nvPicPr>
        <p:blipFill>
          <a:blip r:embed="rId7" cstate="screen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5967">
            <a:off x="6695773" y="619677"/>
            <a:ext cx="465488" cy="677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00700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2FB1F-CCAA-4BD7-29CD-2D9CCBAD9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3A109C-E62E-8983-6253-C92BCE175D0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278838FB-3CE8-8FD4-DED6-96AB5FCCC4E3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Critical Incident Log - Duy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950FF6C-6FD3-AFB2-E4BF-C2D33A8A8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47249"/>
              </p:ext>
            </p:extLst>
          </p:nvPr>
        </p:nvGraphicFramePr>
        <p:xfrm>
          <a:off x="836058" y="786676"/>
          <a:ext cx="7471881" cy="4142847"/>
        </p:xfrm>
        <a:graphic>
          <a:graphicData uri="http://schemas.openxmlformats.org/drawingml/2006/table">
            <a:tbl>
              <a:tblPr firstRow="1" firstCol="1" bandRow="1">
                <a:tableStyleId>{710CB372-2525-474F-9F3D-291556B7BE7B}</a:tableStyleId>
              </a:tblPr>
              <a:tblGrid>
                <a:gridCol w="2490627">
                  <a:extLst>
                    <a:ext uri="{9D8B030D-6E8A-4147-A177-3AD203B41FA5}">
                      <a16:colId xmlns:a16="http://schemas.microsoft.com/office/drawing/2014/main" val="3683887900"/>
                    </a:ext>
                  </a:extLst>
                </a:gridCol>
                <a:gridCol w="2490627">
                  <a:extLst>
                    <a:ext uri="{9D8B030D-6E8A-4147-A177-3AD203B41FA5}">
                      <a16:colId xmlns:a16="http://schemas.microsoft.com/office/drawing/2014/main" val="4108916071"/>
                    </a:ext>
                  </a:extLst>
                </a:gridCol>
                <a:gridCol w="2490627">
                  <a:extLst>
                    <a:ext uri="{9D8B030D-6E8A-4147-A177-3AD203B41FA5}">
                      <a16:colId xmlns:a16="http://schemas.microsoft.com/office/drawing/2014/main" val="3402462404"/>
                    </a:ext>
                  </a:extLst>
                </a:gridCol>
              </a:tblGrid>
              <a:tr h="190249"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Incident</a:t>
                      </a:r>
                      <a:endParaRPr lang="en-US" sz="11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/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Description</a:t>
                      </a:r>
                      <a:endParaRPr lang="en-US" sz="11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/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Severity (0-4)</a:t>
                      </a:r>
                      <a:endParaRPr lang="en-US" sz="11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/>
                </a:tc>
                <a:extLst>
                  <a:ext uri="{0D108BD9-81ED-4DB2-BD59-A6C34878D82A}">
                    <a16:rowId xmlns:a16="http://schemas.microsoft.com/office/drawing/2014/main" val="3334302170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1. Save Button Location</a:t>
                      </a:r>
                      <a:endParaRPr lang="en-US" sz="11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Found the ‘Save’ button difficult to locate.</a:t>
                      </a:r>
                      <a:endParaRPr lang="en-US" sz="11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</a:t>
                      </a:r>
                      <a:endParaRPr lang="en-US" sz="11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825642"/>
                  </a:ext>
                </a:extLst>
              </a:tr>
              <a:tr h="815616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2. Navigation Consistency</a:t>
                      </a:r>
                      <a:endParaRPr lang="en-US" sz="11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/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Felt the app would benefit from more consistent navigation features, such as a ‘Home’ tab instead of clicking the logo.</a:t>
                      </a:r>
                      <a:endParaRPr lang="en-US" sz="11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/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2</a:t>
                      </a:r>
                      <a:endParaRPr lang="en-US" sz="11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/>
                </a:tc>
                <a:extLst>
                  <a:ext uri="{0D108BD9-81ED-4DB2-BD59-A6C34878D82A}">
                    <a16:rowId xmlns:a16="http://schemas.microsoft.com/office/drawing/2014/main" val="2912922032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3. Export Button </a:t>
                      </a:r>
                      <a:r>
                        <a:rPr lang="en-US" sz="1100" b="1" kern="100" dirty="0" err="1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Misclick</a:t>
                      </a:r>
                      <a:endParaRPr lang="en-US" sz="11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Mistakenly clicked the ‘Share’ button instead of the ‘Export’ button.</a:t>
                      </a:r>
                      <a:endParaRPr lang="en-US" sz="11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</a:t>
                      </a:r>
                      <a:endParaRPr lang="en-US" sz="11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587200"/>
                  </a:ext>
                </a:extLst>
              </a:tr>
              <a:tr h="607160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4. Task Flow</a:t>
                      </a:r>
                      <a:endParaRPr lang="en-US" sz="11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/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Commented that the overall task flow was simple to follow once they figured out the necessary actions.</a:t>
                      </a:r>
                      <a:endParaRPr lang="en-US" sz="11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/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1</a:t>
                      </a:r>
                      <a:endParaRPr lang="en-US" sz="11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/>
                </a:tc>
                <a:extLst>
                  <a:ext uri="{0D108BD9-81ED-4DB2-BD59-A6C34878D82A}">
                    <a16:rowId xmlns:a16="http://schemas.microsoft.com/office/drawing/2014/main" val="1813827046"/>
                  </a:ext>
                </a:extLst>
              </a:tr>
              <a:tr h="607160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5. Download Button Placement</a:t>
                      </a:r>
                      <a:endParaRPr lang="en-US" sz="11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/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Suggested that the ‘Download’ and related buttons should be right under the timetable instead.</a:t>
                      </a:r>
                      <a:endParaRPr lang="en-US" sz="11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/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2</a:t>
                      </a:r>
                      <a:endParaRPr lang="en-US" sz="11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/>
                </a:tc>
                <a:extLst>
                  <a:ext uri="{0D108BD9-81ED-4DB2-BD59-A6C34878D82A}">
                    <a16:rowId xmlns:a16="http://schemas.microsoft.com/office/drawing/2014/main" val="20671980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6. Friend Sharing Function</a:t>
                      </a:r>
                      <a:endParaRPr lang="en-US" sz="11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/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Loved the idea of the ‘Friend Sharing’ function.</a:t>
                      </a:r>
                      <a:endParaRPr lang="en-US" sz="11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/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1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/>
                </a:tc>
                <a:extLst>
                  <a:ext uri="{0D108BD9-81ED-4DB2-BD59-A6C34878D82A}">
                    <a16:rowId xmlns:a16="http://schemas.microsoft.com/office/drawing/2014/main" val="3684464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49857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6F14D-98AE-45A4-A37E-21BF85BF3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FF81FE-ADB5-09A5-2719-4A98CDCDAE2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F5D0F460-51EC-0455-B973-66204229E497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Critical Incident Log - My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A5EB180-5B48-4D65-DCC9-75ABF1220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836859"/>
              </p:ext>
            </p:extLst>
          </p:nvPr>
        </p:nvGraphicFramePr>
        <p:xfrm>
          <a:off x="593286" y="855170"/>
          <a:ext cx="7957425" cy="4005860"/>
        </p:xfrm>
        <a:graphic>
          <a:graphicData uri="http://schemas.openxmlformats.org/drawingml/2006/table">
            <a:tbl>
              <a:tblPr firstRow="1" firstCol="1" bandRow="1">
                <a:tableStyleId>{710CB372-2525-474F-9F3D-291556B7BE7B}</a:tableStyleId>
              </a:tblPr>
              <a:tblGrid>
                <a:gridCol w="2652475">
                  <a:extLst>
                    <a:ext uri="{9D8B030D-6E8A-4147-A177-3AD203B41FA5}">
                      <a16:colId xmlns:a16="http://schemas.microsoft.com/office/drawing/2014/main" val="1865456669"/>
                    </a:ext>
                  </a:extLst>
                </a:gridCol>
                <a:gridCol w="2652475">
                  <a:extLst>
                    <a:ext uri="{9D8B030D-6E8A-4147-A177-3AD203B41FA5}">
                      <a16:colId xmlns:a16="http://schemas.microsoft.com/office/drawing/2014/main" val="3460972133"/>
                    </a:ext>
                  </a:extLst>
                </a:gridCol>
                <a:gridCol w="2652475">
                  <a:extLst>
                    <a:ext uri="{9D8B030D-6E8A-4147-A177-3AD203B41FA5}">
                      <a16:colId xmlns:a16="http://schemas.microsoft.com/office/drawing/2014/main" val="276885421"/>
                    </a:ext>
                  </a:extLst>
                </a:gridCol>
              </a:tblGrid>
              <a:tr h="202612"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Incident</a:t>
                      </a:r>
                      <a:endParaRPr lang="en-US" sz="11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4039" marR="64039" marT="0" marB="0"/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Description</a:t>
                      </a:r>
                      <a:endParaRPr lang="en-US" sz="11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4039" marR="64039" marT="0" marB="0"/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Severity (0-4)</a:t>
                      </a:r>
                      <a:endParaRPr lang="en-US" sz="11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4039" marR="64039" marT="0" marB="0"/>
                </a:tc>
                <a:extLst>
                  <a:ext uri="{0D108BD9-81ED-4DB2-BD59-A6C34878D82A}">
                    <a16:rowId xmlns:a16="http://schemas.microsoft.com/office/drawing/2014/main" val="1432009950"/>
                  </a:ext>
                </a:extLst>
              </a:tr>
              <a:tr h="424614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1. Preference Section</a:t>
                      </a:r>
                      <a:endParaRPr lang="en-US" sz="11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4039" marR="64039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Didn’t see the ‘Preference’ part to use.</a:t>
                      </a:r>
                      <a:endParaRPr lang="en-US" sz="11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4039" marR="64039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4</a:t>
                      </a:r>
                      <a:endParaRPr lang="en-US" sz="11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4039" marR="64039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711606"/>
                  </a:ext>
                </a:extLst>
              </a:tr>
              <a:tr h="868617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2. Navigation Consistency</a:t>
                      </a:r>
                      <a:endParaRPr lang="en-US" sz="11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4039" marR="64039" marT="0" marB="0"/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Felt the app would benefit from more consistent navigation features, such as a ‘Home’ tab instead of clicking the logo.</a:t>
                      </a:r>
                      <a:endParaRPr lang="en-US" sz="11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4039" marR="64039" marT="0" marB="0"/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2</a:t>
                      </a:r>
                      <a:endParaRPr lang="en-US" sz="11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4039" marR="64039" marT="0" marB="0"/>
                </a:tc>
                <a:extLst>
                  <a:ext uri="{0D108BD9-81ED-4DB2-BD59-A6C34878D82A}">
                    <a16:rowId xmlns:a16="http://schemas.microsoft.com/office/drawing/2014/main" val="2989404803"/>
                  </a:ext>
                </a:extLst>
              </a:tr>
              <a:tr h="424614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3. Class List Confusion</a:t>
                      </a:r>
                      <a:endParaRPr lang="en-US" sz="11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4039" marR="6403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Got confused at the ‘List of classes’ window.</a:t>
                      </a:r>
                      <a:endParaRPr lang="en-US" sz="11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4039" marR="6403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</a:t>
                      </a:r>
                      <a:endParaRPr lang="en-US" sz="11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4039" marR="6403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883757"/>
                  </a:ext>
                </a:extLst>
              </a:tr>
              <a:tr h="646615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4. Task Flow</a:t>
                      </a:r>
                      <a:endParaRPr lang="en-US" sz="11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4039" marR="64039" marT="0" marB="0"/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Commented that the overall task flow was simple to follow once they figured out the necessary actions.</a:t>
                      </a:r>
                      <a:endParaRPr lang="en-US" sz="11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4039" marR="64039" marT="0" marB="0"/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1</a:t>
                      </a:r>
                      <a:endParaRPr lang="en-US" sz="11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4039" marR="64039" marT="0" marB="0"/>
                </a:tc>
                <a:extLst>
                  <a:ext uri="{0D108BD9-81ED-4DB2-BD59-A6C34878D82A}">
                    <a16:rowId xmlns:a16="http://schemas.microsoft.com/office/drawing/2014/main" val="2836539437"/>
                  </a:ext>
                </a:extLst>
              </a:tr>
              <a:tr h="424614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5. Moving Time Estimate</a:t>
                      </a:r>
                      <a:endParaRPr lang="en-US" sz="11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4039" marR="6403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Didn’t know how to use the ‘Moving Time Estimate’ function.</a:t>
                      </a:r>
                      <a:endParaRPr lang="en-US" sz="11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4039" marR="6403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</a:t>
                      </a:r>
                      <a:endParaRPr lang="en-US" sz="11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4039" marR="64039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479962"/>
                  </a:ext>
                </a:extLst>
              </a:tr>
              <a:tr h="424614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6. Export Page</a:t>
                      </a:r>
                      <a:endParaRPr lang="en-US" sz="11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4039" marR="64039" marT="0" marB="0"/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Thought the bulletin-board-theme ‘Export’ was cool and unique.</a:t>
                      </a:r>
                      <a:endParaRPr lang="en-US" sz="11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4039" marR="64039" marT="0" marB="0"/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  <a:endParaRPr lang="en-US" sz="11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4039" marR="64039" marT="0" marB="0"/>
                </a:tc>
                <a:extLst>
                  <a:ext uri="{0D108BD9-81ED-4DB2-BD59-A6C34878D82A}">
                    <a16:rowId xmlns:a16="http://schemas.microsoft.com/office/drawing/2014/main" val="2970928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94767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00911-D39C-E009-51A3-FBB9708FF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B8C84-6AE0-4EC7-4757-79802CBFA7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D1696313-5384-FBFC-CE4E-08F972BA4158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Critical Incident Log - Nhi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66F3C2A-BC90-4503-6312-437A6A846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6190195"/>
              </p:ext>
            </p:extLst>
          </p:nvPr>
        </p:nvGraphicFramePr>
        <p:xfrm>
          <a:off x="836058" y="692214"/>
          <a:ext cx="7471881" cy="4331771"/>
        </p:xfrm>
        <a:graphic>
          <a:graphicData uri="http://schemas.openxmlformats.org/drawingml/2006/table">
            <a:tbl>
              <a:tblPr firstRow="1" firstCol="1" bandRow="1">
                <a:tableStyleId>{710CB372-2525-474F-9F3D-291556B7BE7B}</a:tableStyleId>
              </a:tblPr>
              <a:tblGrid>
                <a:gridCol w="2490627">
                  <a:extLst>
                    <a:ext uri="{9D8B030D-6E8A-4147-A177-3AD203B41FA5}">
                      <a16:colId xmlns:a16="http://schemas.microsoft.com/office/drawing/2014/main" val="1588263073"/>
                    </a:ext>
                  </a:extLst>
                </a:gridCol>
                <a:gridCol w="2490627">
                  <a:extLst>
                    <a:ext uri="{9D8B030D-6E8A-4147-A177-3AD203B41FA5}">
                      <a16:colId xmlns:a16="http://schemas.microsoft.com/office/drawing/2014/main" val="4257582764"/>
                    </a:ext>
                  </a:extLst>
                </a:gridCol>
                <a:gridCol w="2490627">
                  <a:extLst>
                    <a:ext uri="{9D8B030D-6E8A-4147-A177-3AD203B41FA5}">
                      <a16:colId xmlns:a16="http://schemas.microsoft.com/office/drawing/2014/main" val="679329998"/>
                    </a:ext>
                  </a:extLst>
                </a:gridCol>
              </a:tblGrid>
              <a:tr h="190249"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Incident</a:t>
                      </a:r>
                      <a:endParaRPr lang="en-US" sz="11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/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Description</a:t>
                      </a:r>
                      <a:endParaRPr lang="en-US" sz="11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/>
                </a:tc>
                <a:tc>
                  <a:txBody>
                    <a:bodyPr/>
                    <a:lstStyle/>
                    <a:p>
                      <a:pPr indent="226695"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Severity (0-4)</a:t>
                      </a:r>
                      <a:endParaRPr lang="en-US" sz="11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/>
                </a:tc>
                <a:extLst>
                  <a:ext uri="{0D108BD9-81ED-4DB2-BD59-A6C34878D82A}">
                    <a16:rowId xmlns:a16="http://schemas.microsoft.com/office/drawing/2014/main" val="1888755931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1. Save Button Location</a:t>
                      </a:r>
                      <a:endParaRPr lang="en-US" sz="11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Found the ‘Save’ button difficult to locate.</a:t>
                      </a:r>
                      <a:endParaRPr lang="en-US" sz="11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</a:t>
                      </a:r>
                      <a:endParaRPr lang="en-US" sz="11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495598"/>
                  </a:ext>
                </a:extLst>
              </a:tr>
              <a:tr h="607160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2. Manual Scheduling</a:t>
                      </a:r>
                      <a:endParaRPr lang="en-US" sz="11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Accidentally manually scheduled timetable instead of using the auto-schedule function.</a:t>
                      </a:r>
                      <a:endParaRPr lang="en-US" sz="11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</a:t>
                      </a:r>
                      <a:endParaRPr lang="en-US" sz="11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830504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3. Export Button </a:t>
                      </a:r>
                      <a:r>
                        <a:rPr lang="en-US" sz="1100" b="1" kern="100" dirty="0" err="1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Misclick</a:t>
                      </a:r>
                      <a:endParaRPr lang="en-US" sz="11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Mistakenly clicked the ‘Share’ button instead of the ‘Export’ button.</a:t>
                      </a:r>
                      <a:endParaRPr lang="en-US" sz="11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</a:t>
                      </a:r>
                      <a:endParaRPr lang="en-US" sz="11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197181"/>
                  </a:ext>
                </a:extLst>
              </a:tr>
              <a:tr h="398705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4. Export Page Confusion</a:t>
                      </a:r>
                      <a:endParaRPr lang="en-US" sz="11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/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Got confused at the bulletin-board-theme ‘Export’ page.</a:t>
                      </a:r>
                      <a:endParaRPr lang="en-US" sz="11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/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2</a:t>
                      </a:r>
                      <a:endParaRPr lang="en-US" sz="11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/>
                </a:tc>
                <a:extLst>
                  <a:ext uri="{0D108BD9-81ED-4DB2-BD59-A6C34878D82A}">
                    <a16:rowId xmlns:a16="http://schemas.microsoft.com/office/drawing/2014/main" val="1727248849"/>
                  </a:ext>
                </a:extLst>
              </a:tr>
              <a:tr h="607160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5. Download Button Placement</a:t>
                      </a:r>
                      <a:endParaRPr lang="en-US" sz="11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/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Suggested that the ‘Download’ and related buttons should be right under the timetable instead.</a:t>
                      </a:r>
                      <a:endParaRPr lang="en-US" sz="11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/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2</a:t>
                      </a:r>
                      <a:endParaRPr lang="en-US" sz="11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/>
                </a:tc>
                <a:extLst>
                  <a:ext uri="{0D108BD9-81ED-4DB2-BD59-A6C34878D82A}">
                    <a16:rowId xmlns:a16="http://schemas.microsoft.com/office/drawing/2014/main" val="3249570190"/>
                  </a:ext>
                </a:extLst>
              </a:tr>
              <a:tr h="815616">
                <a:tc>
                  <a:txBody>
                    <a:bodyPr/>
                    <a:lstStyle/>
                    <a:p>
                      <a:pPr indent="226695" algn="l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6. Navigation Consistency</a:t>
                      </a:r>
                      <a:endParaRPr lang="en-US" sz="1100" b="1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/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Felt the app would benefit from more consistent navigation features, such as a ‘Home’ tab instead of clicking the logo.</a:t>
                      </a:r>
                      <a:endParaRPr lang="en-US" sz="1100" kern="10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/>
                </a:tc>
                <a:tc>
                  <a:txBody>
                    <a:bodyPr/>
                    <a:lstStyle/>
                    <a:p>
                      <a:pPr indent="226695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100" kern="100" dirty="0">
                          <a:effectLst/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2</a:t>
                      </a:r>
                      <a:endParaRPr lang="en-US" sz="1100" kern="100" dirty="0">
                        <a:effectLst/>
                        <a:latin typeface="Roboto Mono Medium" panose="00000009000000000000" pitchFamily="49" charset="0"/>
                        <a:ea typeface="Roboto Mono Medium" panose="00000009000000000000" pitchFamily="49" charset="0"/>
                        <a:cs typeface="Times New Roman" panose="02020603050405020304" pitchFamily="18" charset="0"/>
                      </a:endParaRPr>
                    </a:p>
                  </a:txBody>
                  <a:tcPr marL="60131" marR="60131" marT="0" marB="0"/>
                </a:tc>
                <a:extLst>
                  <a:ext uri="{0D108BD9-81ED-4DB2-BD59-A6C34878D82A}">
                    <a16:rowId xmlns:a16="http://schemas.microsoft.com/office/drawing/2014/main" val="3515918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6239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2E556A2D-46E1-551F-5054-CD9AFD060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>
            <a:extLst>
              <a:ext uri="{FF2B5EF4-FFF2-40B4-BE49-F238E27FC236}">
                <a16:creationId xmlns:a16="http://schemas.microsoft.com/office/drawing/2014/main" id="{77C9C628-8AB6-079E-C930-05FC1C16FAF2}"/>
              </a:ext>
            </a:extLst>
          </p:cNvPr>
          <p:cNvPicPr preferRelativeResize="0"/>
          <p:nvPr/>
        </p:nvPicPr>
        <p:blipFill>
          <a:blip r:embed="rId3" cstate="screen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>
            <a:extLst>
              <a:ext uri="{FF2B5EF4-FFF2-40B4-BE49-F238E27FC236}">
                <a16:creationId xmlns:a16="http://schemas.microsoft.com/office/drawing/2014/main" id="{F8C201F7-408F-380F-C19B-0E231EB7590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50" name="Google Shape;350;p53">
            <a:extLst>
              <a:ext uri="{FF2B5EF4-FFF2-40B4-BE49-F238E27FC236}">
                <a16:creationId xmlns:a16="http://schemas.microsoft.com/office/drawing/2014/main" id="{800DEF58-4942-D336-72A7-24E6B6B65251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>
            <a:extLst>
              <a:ext uri="{FF2B5EF4-FFF2-40B4-BE49-F238E27FC236}">
                <a16:creationId xmlns:a16="http://schemas.microsoft.com/office/drawing/2014/main" id="{7BCB6A1D-5540-77FF-9D4D-C1CD42BC4B51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>
            <a:extLst>
              <a:ext uri="{FF2B5EF4-FFF2-40B4-BE49-F238E27FC236}">
                <a16:creationId xmlns:a16="http://schemas.microsoft.com/office/drawing/2014/main" id="{A9B3BCD3-509E-B66E-2806-64B81C8B82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2999" y="257175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Sketching Explorations</a:t>
            </a:r>
          </a:p>
        </p:txBody>
      </p:sp>
    </p:spTree>
    <p:extLst>
      <p:ext uri="{BB962C8B-B14F-4D97-AF65-F5344CB8AC3E}">
        <p14:creationId xmlns:p14="http://schemas.microsoft.com/office/powerpoint/2010/main" val="142380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927DB7-3AC2-9535-7CA8-374B81B528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7AEB94D1-4574-D872-D21E-D30D2EC106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468302" y="-1427072"/>
            <a:ext cx="4207394" cy="844389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4EDF7B66-7DCF-B670-D8B8-B2B1208369C9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Concept 1: Website/PC App</a:t>
            </a:r>
          </a:p>
        </p:txBody>
      </p:sp>
    </p:spTree>
    <p:extLst>
      <p:ext uri="{BB962C8B-B14F-4D97-AF65-F5344CB8AC3E}">
        <p14:creationId xmlns:p14="http://schemas.microsoft.com/office/powerpoint/2010/main" val="230422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F6602-D268-4292-15FD-71C732E01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20EC57-5D50-DC9B-508E-87AB7D2693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0854DD40-B9A7-E1C7-678B-0E23B9E315BE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Concept 2: Voice Interaction</a:t>
            </a:r>
          </a:p>
        </p:txBody>
      </p:sp>
      <p:pic>
        <p:nvPicPr>
          <p:cNvPr id="7" name="Picture 6" descr="A group of black and white drawings&#10;&#10;Description automatically generated">
            <a:extLst>
              <a:ext uri="{FF2B5EF4-FFF2-40B4-BE49-F238E27FC236}">
                <a16:creationId xmlns:a16="http://schemas.microsoft.com/office/drawing/2014/main" id="{343D1C0D-8E56-9A50-276F-D94083044E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382764" y="-572916"/>
            <a:ext cx="4378470" cy="686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40220"/>
      </p:ext>
    </p:extLst>
  </p:cSld>
  <p:clrMapOvr>
    <a:masterClrMapping/>
  </p:clrMapOvr>
</p:sld>
</file>

<file path=ppt/theme/theme1.xml><?xml version="1.0" encoding="utf-8"?>
<a:theme xmlns:a="http://schemas.openxmlformats.org/drawingml/2006/main" name="Notebook Lesson by Slidesgo">
  <a:themeElements>
    <a:clrScheme name="Simple Light">
      <a:dk1>
        <a:srgbClr val="595959"/>
      </a:dk1>
      <a:lt1>
        <a:srgbClr val="F1C232"/>
      </a:lt1>
      <a:dk2>
        <a:srgbClr val="595959"/>
      </a:dk2>
      <a:lt2>
        <a:srgbClr val="A8D68C"/>
      </a:lt2>
      <a:accent1>
        <a:srgbClr val="F1C232"/>
      </a:accent1>
      <a:accent2>
        <a:srgbClr val="B44141"/>
      </a:accent2>
      <a:accent3>
        <a:srgbClr val="F1C232"/>
      </a:accent3>
      <a:accent4>
        <a:srgbClr val="DF7070"/>
      </a:accent4>
      <a:accent5>
        <a:srgbClr val="7A9E64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3765</TotalTime>
  <Words>3077</Words>
  <Application>Microsoft Office PowerPoint</Application>
  <PresentationFormat>On-screen Show (16:9)</PresentationFormat>
  <Paragraphs>442</Paragraphs>
  <Slides>62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Roboto Mono Medium</vt:lpstr>
      <vt:lpstr>Coming Soon</vt:lpstr>
      <vt:lpstr>Arial</vt:lpstr>
      <vt:lpstr>Concert One</vt:lpstr>
      <vt:lpstr>Courier New</vt:lpstr>
      <vt:lpstr>Anonymous Pro</vt:lpstr>
      <vt:lpstr>Notebook Lesson by Slidesgo</vt:lpstr>
      <vt:lpstr>TIMETABLE PLANNER WEBSITE</vt:lpstr>
      <vt:lpstr>Nguyen Gia Bao</vt:lpstr>
      <vt:lpstr>Table of Contents!</vt:lpstr>
      <vt:lpstr>01</vt:lpstr>
      <vt:lpstr>PowerPoint Presentation</vt:lpstr>
      <vt:lpstr>Problem</vt:lpstr>
      <vt:lpstr>02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02</vt:lpstr>
      <vt:lpstr>PowerPoint Presentation</vt:lpstr>
      <vt:lpstr>Pros</vt:lpstr>
      <vt:lpstr>PowerPoint Presentation</vt:lpstr>
      <vt:lpstr>Pros</vt:lpstr>
      <vt:lpstr>03</vt:lpstr>
      <vt:lpstr>PowerPoint Presentation</vt:lpstr>
      <vt:lpstr>PowerPoint Presentation</vt:lpstr>
      <vt:lpstr>Rationale</vt:lpstr>
      <vt:lpstr>04</vt:lpstr>
      <vt:lpstr>PowerPoint Presentation</vt:lpstr>
      <vt:lpstr>PowerPoint Presentation</vt:lpstr>
      <vt:lpstr>PowerPoint Presentation</vt:lpstr>
      <vt:lpstr>05</vt:lpstr>
      <vt:lpstr>Simple Task</vt:lpstr>
      <vt:lpstr>PowerPoint Presentation</vt:lpstr>
      <vt:lpstr>PowerPoint Presentation</vt:lpstr>
      <vt:lpstr>PowerPoint Presentation</vt:lpstr>
      <vt:lpstr>06</vt:lpstr>
      <vt:lpstr>Duy</vt:lpstr>
      <vt:lpstr>PowerPoint Presentation</vt:lpstr>
      <vt:lpstr>Nguyen Gia Bao</vt:lpstr>
      <vt:lpstr>PowerPoint Presentation</vt:lpstr>
      <vt:lpstr>PowerPoint Presentation</vt:lpstr>
      <vt:lpstr>PowerPoint Presentation</vt:lpstr>
      <vt:lpstr>07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08</vt:lpstr>
      <vt:lpstr>PowerPoint Presentation</vt:lpstr>
      <vt:lpstr>PowerPoint Presentation</vt:lpstr>
      <vt:lpstr>PowerPoint Presentation</vt:lpstr>
      <vt:lpstr>PowerPoint Presentation</vt:lpstr>
      <vt:lpstr>TIMETABLE PLANNER WEBSITE</vt:lpstr>
      <vt:lpstr>TIMETABLE PLANNER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Nguyen Huu Phong</cp:lastModifiedBy>
  <cp:revision>202</cp:revision>
  <dcterms:modified xsi:type="dcterms:W3CDTF">2024-12-28T15:57:50Z</dcterms:modified>
</cp:coreProperties>
</file>